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78" r:id="rId2"/>
    <p:sldId id="312" r:id="rId3"/>
    <p:sldId id="286" r:id="rId4"/>
    <p:sldId id="288" r:id="rId5"/>
    <p:sldId id="290" r:id="rId6"/>
    <p:sldId id="292" r:id="rId7"/>
    <p:sldId id="291" r:id="rId8"/>
    <p:sldId id="301" r:id="rId9"/>
    <p:sldId id="293" r:id="rId10"/>
    <p:sldId id="294" r:id="rId11"/>
    <p:sldId id="295" r:id="rId12"/>
    <p:sldId id="296" r:id="rId13"/>
    <p:sldId id="302" r:id="rId14"/>
    <p:sldId id="298" r:id="rId15"/>
    <p:sldId id="300" r:id="rId16"/>
    <p:sldId id="299" r:id="rId17"/>
    <p:sldId id="303" r:id="rId18"/>
    <p:sldId id="306" r:id="rId19"/>
    <p:sldId id="307" r:id="rId20"/>
    <p:sldId id="308" r:id="rId21"/>
    <p:sldId id="309" r:id="rId22"/>
    <p:sldId id="310" r:id="rId23"/>
    <p:sldId id="311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oriup" userId="c3f72a43b7d14d6a" providerId="LiveId" clId="{40EB0321-37C3-430A-9CBA-FC0FC28AE7D8}"/>
    <pc:docChg chg="modSld">
      <pc:chgData name="Paul Goriup" userId="c3f72a43b7d14d6a" providerId="LiveId" clId="{40EB0321-37C3-430A-9CBA-FC0FC28AE7D8}" dt="2023-10-10T21:42:37.661" v="17" actId="20577"/>
      <pc:docMkLst>
        <pc:docMk/>
      </pc:docMkLst>
      <pc:sldChg chg="modSp mod">
        <pc:chgData name="Paul Goriup" userId="c3f72a43b7d14d6a" providerId="LiveId" clId="{40EB0321-37C3-430A-9CBA-FC0FC28AE7D8}" dt="2023-10-10T21:36:25.895" v="7" actId="20577"/>
        <pc:sldMkLst>
          <pc:docMk/>
          <pc:sldMk cId="4242710904" sldId="294"/>
        </pc:sldMkLst>
        <pc:spChg chg="mod">
          <ac:chgData name="Paul Goriup" userId="c3f72a43b7d14d6a" providerId="LiveId" clId="{40EB0321-37C3-430A-9CBA-FC0FC28AE7D8}" dt="2023-10-10T21:36:25.895" v="7" actId="20577"/>
          <ac:spMkLst>
            <pc:docMk/>
            <pc:sldMk cId="4242710904" sldId="294"/>
            <ac:spMk id="3" creationId="{6F96BDF9-C0B5-3CF3-312D-9DC1309F5C98}"/>
          </ac:spMkLst>
        </pc:spChg>
      </pc:sldChg>
      <pc:sldChg chg="modSp mod">
        <pc:chgData name="Paul Goriup" userId="c3f72a43b7d14d6a" providerId="LiveId" clId="{40EB0321-37C3-430A-9CBA-FC0FC28AE7D8}" dt="2023-10-10T21:42:37.661" v="17" actId="20577"/>
        <pc:sldMkLst>
          <pc:docMk/>
          <pc:sldMk cId="3275609407" sldId="302"/>
        </pc:sldMkLst>
        <pc:spChg chg="mod">
          <ac:chgData name="Paul Goriup" userId="c3f72a43b7d14d6a" providerId="LiveId" clId="{40EB0321-37C3-430A-9CBA-FC0FC28AE7D8}" dt="2023-10-10T21:42:37.661" v="17" actId="20577"/>
          <ac:spMkLst>
            <pc:docMk/>
            <pc:sldMk cId="3275609407" sldId="302"/>
            <ac:spMk id="15" creationId="{A5BB79C8-D9E9-5FE0-AAD4-C3201B3494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A2A7-E01C-468B-A11B-61982B490948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02FA9-D8AE-4720-ABAC-EA26BBD9B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02FA9-D8AE-4720-ABAC-EA26BBD9B40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1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D901-9F64-A54A-8DCB-0C45A112A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10401-7865-3A3A-A919-CE732C3A3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2FE0F-584D-FDA4-7A22-3D1A74B3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39921-9CBF-FDC7-3DD7-656866BC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44016-3442-AAB8-E52A-A304B6D9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29674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C5DC-18D1-01CB-79A0-4360A55A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E4F8A-C8CB-7E51-6215-F27B20053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52EF1-184E-A971-0AC3-B9CC9D21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F13FC-A91F-D9FE-863C-EC869487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9DB05-FC49-F4C8-0B1F-3D707E66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5529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6ACA09-4383-CB55-18AA-0D219AF22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72226-00AB-14ED-0104-9EDFEA408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C1B02-D789-57BD-0B84-40C982D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718C-F13B-9058-394C-E1F37336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36E1D-A307-68FB-5BE9-3CB3E80F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0079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51F2-6521-2088-3078-5165004A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E149-4A6A-D390-1DCF-4DAC8F54F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8CE7F-900E-078B-A1F6-B883713A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118E4-AA14-17E1-76CF-DA870E17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E447D-FA76-D7E1-59ED-E337FF66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9761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FE86B-CD4B-857D-A11C-E70BDDEA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C8C4A-8C8D-C949-A22C-F9E2FDB01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E72AB-4BD7-06A0-49F9-BFD9929F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B78A7-BAAE-5129-C689-377DD3B0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52294-243C-C265-2CC3-88C31A6F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2260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3A01-3A08-02ED-0E23-7D602439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5073C-1B6E-7A5E-8461-17FFE931D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11F27-B2BB-A3DC-771D-CF8113EC0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FD3D2-A204-1806-C6F1-9281B75E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12D89-8E50-9FFF-CACB-67722AAF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A2320-725C-CA07-2DB3-81F75A85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8527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7A84-99DD-FE31-65F0-330A07BA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BE655-3057-2D63-9792-B6FB76AD2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61FCF-3D37-96B5-12C8-E176485C3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BFF620-79EE-F2F3-4ECF-7E3D393D2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A1BCC-4069-9139-A1B6-A5DBEE5F8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B9D81F-90AB-545E-1E13-F29F8F1A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9CA86D-832D-92E7-E326-B1BE8594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901D12-F73E-704F-F2C7-8BDFDA4B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8114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B32E-0842-01B9-F268-CBA4586F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44587-501A-73B6-BDFE-0BC80A96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E5EC5-9CA6-7F6B-4400-703BE55D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E513B-C585-4CE7-98AF-94820C0F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344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D996C-7BE7-8FE5-813A-47142073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CCAF7-DF7F-767E-CC79-63E9C0BE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3EEA8-026D-36B3-731B-CEA98DF6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2527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6FF7-9EB3-CE6C-446D-3BBE35B2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C803C-4DCE-4606-933B-1631EB10A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181A0-87C9-9F4B-8031-F14B74164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089FA-AF8B-5D24-334C-46290CA2F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6D9E6-2850-7F37-1629-6398D353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A24DB-EBDE-B286-62DF-874B3550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4571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C10C-B53C-0ABC-C0C1-1196C15C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98003-65A2-7210-8A91-7E053A35D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050EB-537D-1B06-E3BC-B17CD4E9F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87D10-FBA9-37C5-6CBF-5A070B48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A902D-14EC-CAAE-3475-A5083665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E1DCD-D37A-F747-D6E7-232ACC7C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9112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431BE2-4366-C755-8536-D3825BDC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C4E2-5ECE-E386-AA6D-924EEB73A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B0422-1776-B852-811C-E77C84EFB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80A22-EDA1-41D5-BF2C-29922ACD209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D06A0-889B-863E-9625-BC98DBCA2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3024-9E74-A72F-2EC3-558377160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565BA-8EC4-427F-A64A-D8850852D0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4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biogeoprocess.net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MarineAreasBG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water, mammal, marine mammal&#10;&#10;Description automatically generated">
            <a:extLst>
              <a:ext uri="{FF2B5EF4-FFF2-40B4-BE49-F238E27FC236}">
                <a16:creationId xmlns:a16="http://schemas.microsoft.com/office/drawing/2014/main" id="{C032B2D6-E4F5-6DD7-0389-0FC1905D1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25175"/>
          <a:stretch/>
        </p:blipFill>
        <p:spPr>
          <a:xfrm>
            <a:off x="0" y="-1058779"/>
            <a:ext cx="12192000" cy="62900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7C5144-F49E-CFD6-3A23-2088124397F3}"/>
              </a:ext>
            </a:extLst>
          </p:cNvPr>
          <p:cNvSpPr/>
          <p:nvPr/>
        </p:nvSpPr>
        <p:spPr>
          <a:xfrm>
            <a:off x="0" y="3697584"/>
            <a:ext cx="12192000" cy="2977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ED6CA-5974-7169-F6BA-2A818EAFB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313"/>
          <a:stretch/>
        </p:blipFill>
        <p:spPr>
          <a:xfrm>
            <a:off x="542925" y="4054501"/>
            <a:ext cx="5915026" cy="103463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5825A6A-28E1-C130-C991-9177C7714FE6}"/>
              </a:ext>
            </a:extLst>
          </p:cNvPr>
          <p:cNvGrpSpPr/>
          <p:nvPr/>
        </p:nvGrpSpPr>
        <p:grpSpPr>
          <a:xfrm>
            <a:off x="0" y="5564398"/>
            <a:ext cx="12192000" cy="560911"/>
            <a:chOff x="0" y="5600494"/>
            <a:chExt cx="12192000" cy="5609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5DD259-3C29-B841-DF18-EA64A19395F2}"/>
                </a:ext>
              </a:extLst>
            </p:cNvPr>
            <p:cNvSpPr/>
            <p:nvPr/>
          </p:nvSpPr>
          <p:spPr>
            <a:xfrm>
              <a:off x="0" y="5602850"/>
              <a:ext cx="12192000" cy="558555"/>
            </a:xfrm>
            <a:prstGeom prst="rect">
              <a:avLst/>
            </a:prstGeom>
            <a:solidFill>
              <a:srgbClr val="00A2E8">
                <a:alpha val="89804"/>
              </a:srgbClr>
            </a:solidFill>
            <a:ln>
              <a:noFill/>
            </a:ln>
            <a:effectLst>
              <a:innerShdw blurRad="139700" dist="88900">
                <a:srgbClr val="0070C0">
                  <a:alpha val="5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0000"/>
                </a:lnSpc>
              </a:pPr>
              <a:endParaRPr lang="en-GB" sz="32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200286-A4ED-4664-66B9-37C34DE3501F}"/>
                </a:ext>
              </a:extLst>
            </p:cNvPr>
            <p:cNvSpPr txBox="1"/>
            <p:nvPr/>
          </p:nvSpPr>
          <p:spPr>
            <a:xfrm>
              <a:off x="157163" y="5600494"/>
              <a:ext cx="8315325" cy="47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24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Natura 2000 Biogeographical Process in the Marine Regions</a:t>
              </a:r>
              <a:endParaRPr lang="en-GB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7CB22C-8CDC-4688-1CE8-C8A90AAF5608}"/>
              </a:ext>
            </a:extLst>
          </p:cNvPr>
          <p:cNvSpPr txBox="1"/>
          <p:nvPr/>
        </p:nvSpPr>
        <p:spPr>
          <a:xfrm>
            <a:off x="2810933" y="3876261"/>
            <a:ext cx="904769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b="1" u="non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 Status pledges</a:t>
            </a:r>
          </a:p>
          <a:p>
            <a:pPr algn="r"/>
            <a:r>
              <a:rPr lang="en-US" sz="2800" b="1" dirty="0"/>
              <a:t>Preliminary analysis – Atlantic and </a:t>
            </a:r>
            <a:r>
              <a:rPr lang="en-US" sz="2800" b="1" dirty="0" err="1"/>
              <a:t>Macaronesian</a:t>
            </a:r>
            <a:r>
              <a:rPr lang="en-US" sz="2800" b="1" dirty="0"/>
              <a:t> regions</a:t>
            </a:r>
            <a:br>
              <a:rPr lang="en-GB" sz="2800" b="1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Goriup</a:t>
            </a:r>
            <a:endParaRPr lang="sr-Latn-R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NatureBureau</a:t>
            </a:r>
            <a:endParaRPr lang="sr-Latn-R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136" y="6326693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224" y="6296559"/>
            <a:ext cx="80640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482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– birds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Determine bird species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Member States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which are largely marine in nature</a:t>
            </a:r>
          </a:p>
        </p:txBody>
      </p:sp>
    </p:spTree>
    <p:extLst>
      <p:ext uri="{BB962C8B-B14F-4D97-AF65-F5344CB8AC3E}">
        <p14:creationId xmlns:p14="http://schemas.microsoft.com/office/powerpoint/2010/main" val="424271090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– birds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4286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current conservation status* of each species</a:t>
            </a:r>
          </a:p>
          <a:p>
            <a:pPr algn="just">
              <a:spcAft>
                <a:spcPts val="6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 – Decreasing 		I – Increasing</a:t>
            </a:r>
          </a:p>
          <a:p>
            <a:pPr algn="just">
              <a:spcAft>
                <a:spcPts val="6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S – Stable 			U – Uncertain</a:t>
            </a:r>
          </a:p>
          <a:p>
            <a:pPr algn="just">
              <a:spcAft>
                <a:spcPts val="6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GB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Unk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Unknown 		F – Fluctuating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 there may be more than one assessment for any bird species (e.g. if there are different breeding and wintering populations). Each assessment is counted as a separate datapoint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 trend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4362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– birds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Pledges and targets for each feature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30% – status improvement target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non-det – non-detriment target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UNKN – target to address unknowns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Unlikely – non-detriment target unlikely to be achieved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– no target specified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Annex 2 of background document for full tables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8372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– </a:t>
            </a:r>
            <a:r>
              <a:rPr lang="en-GB" sz="28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in Sankey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2101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Habitats and species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Germany (MATL)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Spain (MATL and MMAC)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0940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 (MATL) – marine habitats and species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08612-D1B3-D5DF-0051-849DE30E914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3" y="2156035"/>
            <a:ext cx="684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29023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 (MATL) – marine habitats and species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3B79B5-8DFF-5DBB-3F68-9394E3871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04" y="2135236"/>
            <a:ext cx="6639791" cy="451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306425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 (MMAC) – marine habitats and species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6955D-E44B-0978-E4EF-E998887F7FE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32" y="2307794"/>
            <a:ext cx="684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5755897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– summary charts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Denmark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Sweden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Germany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Spain (MATL and MMAC)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6887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 – marine birds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50E20A-BA54-5346-EB3A-96925C1AE34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00" y="2140170"/>
            <a:ext cx="684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95182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 – marine birds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94B51-4E39-40B3-FE90-A529AB80498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44" y="2228770"/>
            <a:ext cx="684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3609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567226"/>
            <a:ext cx="10680934" cy="1839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Pledges received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Analysis methods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Summary of results</a:t>
            </a:r>
          </a:p>
        </p:txBody>
      </p:sp>
    </p:spTree>
    <p:extLst>
      <p:ext uri="{BB962C8B-B14F-4D97-AF65-F5344CB8AC3E}">
        <p14:creationId xmlns:p14="http://schemas.microsoft.com/office/powerpoint/2010/main" val="198371334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 – marine birds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18F585-7238-6E4E-D1E2-DAD596D2D3C3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00" y="2027761"/>
            <a:ext cx="684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573454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 (MATL) – marine birds</a:t>
            </a:r>
          </a:p>
        </p:txBody>
      </p:sp>
      <p:pic>
        <p:nvPicPr>
          <p:cNvPr id="3" name="Picture 2" descr="A graph of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331266F3-972A-3F20-46B8-D45F2227151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00" y="2140170"/>
            <a:ext cx="68400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71000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 (MMAC) – marine birds</a:t>
            </a:r>
          </a:p>
        </p:txBody>
      </p:sp>
      <p:pic>
        <p:nvPicPr>
          <p:cNvPr id="2" name="Picture 1" descr="A chart of a number of birds&#10;&#10;Description automatically generated">
            <a:extLst>
              <a:ext uri="{FF2B5EF4-FFF2-40B4-BE49-F238E27FC236}">
                <a16:creationId xmlns:a16="http://schemas.microsoft.com/office/drawing/2014/main" id="{C1A77664-53C2-1CD7-80E1-EDBA02D7E6F1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8"/>
          <a:stretch/>
        </p:blipFill>
        <p:spPr bwMode="auto">
          <a:xfrm>
            <a:off x="2676000" y="2098026"/>
            <a:ext cx="6840000" cy="432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826854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3732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Analysis only preliminary as MS continue to develop pledges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Aspects of CS targets (e.g. 30% improvement) must include terrestrial…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…can’t work out distance to target on marine alone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Analysis methods will develop as more pledges received…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…including biogeographical summary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09889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water, mammal, marine mammal&#10;&#10;Description automatically generated">
            <a:extLst>
              <a:ext uri="{FF2B5EF4-FFF2-40B4-BE49-F238E27FC236}">
                <a16:creationId xmlns:a16="http://schemas.microsoft.com/office/drawing/2014/main" id="{C032B2D6-E4F5-6DD7-0389-0FC1905D1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25175"/>
          <a:stretch/>
        </p:blipFill>
        <p:spPr>
          <a:xfrm>
            <a:off x="0" y="-1527767"/>
            <a:ext cx="12192000" cy="62900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7C5144-F49E-CFD6-3A23-2088124397F3}"/>
              </a:ext>
            </a:extLst>
          </p:cNvPr>
          <p:cNvSpPr/>
          <p:nvPr/>
        </p:nvSpPr>
        <p:spPr>
          <a:xfrm>
            <a:off x="0" y="3697584"/>
            <a:ext cx="12192000" cy="2977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ED6CA-5974-7169-F6BA-2A818EAFB1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313"/>
          <a:stretch/>
        </p:blipFill>
        <p:spPr>
          <a:xfrm>
            <a:off x="542925" y="4054501"/>
            <a:ext cx="5915026" cy="103463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5825A6A-28E1-C130-C991-9177C7714FE6}"/>
              </a:ext>
            </a:extLst>
          </p:cNvPr>
          <p:cNvGrpSpPr/>
          <p:nvPr/>
        </p:nvGrpSpPr>
        <p:grpSpPr>
          <a:xfrm>
            <a:off x="0" y="5564398"/>
            <a:ext cx="12192000" cy="560911"/>
            <a:chOff x="0" y="5600494"/>
            <a:chExt cx="12192000" cy="56091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5DD259-3C29-B841-DF18-EA64A19395F2}"/>
                </a:ext>
              </a:extLst>
            </p:cNvPr>
            <p:cNvSpPr/>
            <p:nvPr/>
          </p:nvSpPr>
          <p:spPr>
            <a:xfrm>
              <a:off x="0" y="5602850"/>
              <a:ext cx="12192000" cy="558555"/>
            </a:xfrm>
            <a:prstGeom prst="rect">
              <a:avLst/>
            </a:prstGeom>
            <a:solidFill>
              <a:srgbClr val="00A2E8">
                <a:alpha val="89804"/>
              </a:srgbClr>
            </a:solidFill>
            <a:ln>
              <a:noFill/>
            </a:ln>
            <a:effectLst>
              <a:innerShdw blurRad="139700" dist="88900">
                <a:srgbClr val="0070C0">
                  <a:alpha val="5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0000"/>
                </a:lnSpc>
              </a:pPr>
              <a:endParaRPr lang="en-GB" sz="320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200286-A4ED-4664-66B9-37C34DE3501F}"/>
                </a:ext>
              </a:extLst>
            </p:cNvPr>
            <p:cNvSpPr txBox="1"/>
            <p:nvPr/>
          </p:nvSpPr>
          <p:spPr>
            <a:xfrm>
              <a:off x="157163" y="5600494"/>
              <a:ext cx="8315325" cy="47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2400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Natura 2000 Biogeographical Process in the Marine Regions</a:t>
              </a:r>
              <a:endParaRPr lang="en-GB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7CB22C-8CDC-4688-1CE8-C8A90AAF5608}"/>
              </a:ext>
            </a:extLst>
          </p:cNvPr>
          <p:cNvSpPr txBox="1"/>
          <p:nvPr/>
        </p:nvSpPr>
        <p:spPr>
          <a:xfrm>
            <a:off x="3357563" y="3961174"/>
            <a:ext cx="850106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400" b="1" u="non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br>
              <a:rPr lang="en-GB" sz="4400" b="1" u="non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b="1" u="non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u="non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endParaRPr lang="en-GB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136" y="6326693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224" y="6296559"/>
            <a:ext cx="806401" cy="43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D450B-3F91-4D9D-C107-531F3CEDE194}"/>
              </a:ext>
            </a:extLst>
          </p:cNvPr>
          <p:cNvSpPr txBox="1"/>
          <p:nvPr/>
        </p:nvSpPr>
        <p:spPr>
          <a:xfrm>
            <a:off x="7690087" y="4840642"/>
            <a:ext cx="6334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https://twitter.com/MarineAreasBGP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2F84A-EC59-6A01-8A9F-70369802B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225" y="4890383"/>
            <a:ext cx="322422" cy="322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CA8BF6-78B9-911D-00E5-E8F92B2354F9}"/>
              </a:ext>
            </a:extLst>
          </p:cNvPr>
          <p:cNvSpPr txBox="1"/>
          <p:nvPr/>
        </p:nvSpPr>
        <p:spPr>
          <a:xfrm>
            <a:off x="3500438" y="4840642"/>
            <a:ext cx="3802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https://biogeoprocess.net/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5981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states and marine regions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916A7E-98A9-25BB-C06B-9C7655FC9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37337"/>
              </p:ext>
            </p:extLst>
          </p:nvPr>
        </p:nvGraphicFramePr>
        <p:xfrm>
          <a:off x="1946554" y="2203666"/>
          <a:ext cx="8229600" cy="3947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47382661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577259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1799479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41788046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90751338"/>
                    </a:ext>
                  </a:extLst>
                </a:gridCol>
              </a:tblGrid>
              <a:tr h="39478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Member State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Atlantic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Macaronesian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Baltic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Mediterranean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625220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Belgium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78595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Denmark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11462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France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072163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Germany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11789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Ireland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123526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Netherlands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043696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Portugal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68489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Spain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17171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Sweden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X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X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413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03004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970498" y="1524674"/>
            <a:ext cx="1000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states – conservation status pledges received*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916A7E-98A9-25BB-C06B-9C7655FC9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0237"/>
              </p:ext>
            </p:extLst>
          </p:nvPr>
        </p:nvGraphicFramePr>
        <p:xfrm>
          <a:off x="3505418" y="2592981"/>
          <a:ext cx="4937760" cy="2368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47382661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6577259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4428585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21799479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08747898"/>
                    </a:ext>
                  </a:extLst>
                </a:gridCol>
              </a:tblGrid>
              <a:tr h="39478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Member State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Atlantic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Macaronesian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625220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002420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Denmark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11462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Germany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11789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Spain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3217171"/>
                  </a:ext>
                </a:extLst>
              </a:tr>
              <a:tr h="39478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Sweden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4136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5FE729-D680-DBF0-978F-A15434E1739D}"/>
              </a:ext>
            </a:extLst>
          </p:cNvPr>
          <p:cNvSpPr txBox="1"/>
          <p:nvPr/>
        </p:nvSpPr>
        <p:spPr>
          <a:xfrm>
            <a:off x="3191413" y="5800323"/>
            <a:ext cx="556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*Member States are still updating their pledges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4131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– habitats and species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Only preliminary results 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Member States are still updating their pledges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Compare pledges and targets with current conservation status</a:t>
            </a:r>
          </a:p>
          <a:p>
            <a:pPr>
              <a:spcAft>
                <a:spcPts val="600"/>
              </a:spcAft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4707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– habitats and species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Determine relevant marine habitats and species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member state…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…by biogeographical region</a:t>
            </a:r>
          </a:p>
        </p:txBody>
      </p:sp>
    </p:spTree>
    <p:extLst>
      <p:ext uri="{BB962C8B-B14F-4D97-AF65-F5344CB8AC3E}">
        <p14:creationId xmlns:p14="http://schemas.microsoft.com/office/powerpoint/2010/main" val="13801715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– habitats and species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current conservation status* of each feature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FV – favourable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 – unknown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U1 – unfavourable, inadequate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U2 – unfavourable, bad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Overall assessment status</a:t>
            </a: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8107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– habitats and species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Pledges and targets for each feature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30% – status improvement target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non-det – non-detriment target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UNKN – target to address unknowns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Unlikely – non-detriment target unlikely to be achieved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– no target specified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Annex 2 of background document for full tables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9795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FA31EEA-637F-2296-DDA8-51269600B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739" y="6244170"/>
            <a:ext cx="882359" cy="432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F7BC425-7CC2-D85F-0B23-40C6CC1D0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827" y="6214036"/>
            <a:ext cx="806401" cy="43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A0CBE-337D-E199-6874-FCC4D07765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240" y="211964"/>
            <a:ext cx="3772184" cy="65981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77FE84-C70A-A48B-948F-FF6B21368BC9}"/>
              </a:ext>
            </a:extLst>
          </p:cNvPr>
          <p:cNvSpPr/>
          <p:nvPr/>
        </p:nvSpPr>
        <p:spPr>
          <a:xfrm>
            <a:off x="382772" y="882414"/>
            <a:ext cx="11426456" cy="324000"/>
          </a:xfrm>
          <a:prstGeom prst="roundRect">
            <a:avLst/>
          </a:prstGeom>
          <a:solidFill>
            <a:srgbClr val="00A2E8">
              <a:alpha val="89804"/>
            </a:srgbClr>
          </a:solidFill>
          <a:ln>
            <a:noFill/>
          </a:ln>
          <a:effectLst>
            <a:innerShdw blurRad="139700" dist="88900">
              <a:srgbClr val="0070C0">
                <a:alpha val="56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3A4F25-E349-46FD-1004-7FC07E8B7B43}"/>
              </a:ext>
            </a:extLst>
          </p:cNvPr>
          <p:cNvSpPr txBox="1"/>
          <p:nvPr/>
        </p:nvSpPr>
        <p:spPr>
          <a:xfrm>
            <a:off x="382772" y="844724"/>
            <a:ext cx="6097772" cy="37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 2000 Biogeographical Process in the Marine Regions</a:t>
            </a:r>
            <a:endParaRPr lang="en-GB" sz="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B79C8-D9E9-5FE0-AAD4-C3201B34947D}"/>
              </a:ext>
            </a:extLst>
          </p:cNvPr>
          <p:cNvSpPr txBox="1"/>
          <p:nvPr/>
        </p:nvSpPr>
        <p:spPr>
          <a:xfrm>
            <a:off x="1899138" y="1504541"/>
            <a:ext cx="8393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– birds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6BDF9-C0B5-3CF3-312D-9DC1309F5C98}"/>
              </a:ext>
            </a:extLst>
          </p:cNvPr>
          <p:cNvSpPr txBox="1"/>
          <p:nvPr/>
        </p:nvSpPr>
        <p:spPr>
          <a:xfrm>
            <a:off x="1128294" y="2139011"/>
            <a:ext cx="10680934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Only preliminary results 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Member States are still updating their pledges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 for habitats and species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additional step to assess bird species that are largely marine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pledges and status assessments not made by biogeographical region</a:t>
            </a:r>
          </a:p>
          <a:p>
            <a:pPr>
              <a:spcAft>
                <a:spcPts val="600"/>
              </a:spcAft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8503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787</Words>
  <Application>Microsoft Office PowerPoint</Application>
  <PresentationFormat>Widescreen</PresentationFormat>
  <Paragraphs>201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Luna Milatovic</cp:lastModifiedBy>
  <cp:revision>20</cp:revision>
  <dcterms:created xsi:type="dcterms:W3CDTF">2023-02-22T14:01:19Z</dcterms:created>
  <dcterms:modified xsi:type="dcterms:W3CDTF">2023-10-11T14:28:17Z</dcterms:modified>
</cp:coreProperties>
</file>