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61" r:id="rId2"/>
    <p:sldId id="296" r:id="rId3"/>
    <p:sldId id="299" r:id="rId4"/>
    <p:sldId id="303" r:id="rId5"/>
    <p:sldId id="297" r:id="rId6"/>
    <p:sldId id="298" r:id="rId7"/>
    <p:sldId id="304" r:id="rId8"/>
    <p:sldId id="300" r:id="rId9"/>
    <p:sldId id="305" r:id="rId10"/>
    <p:sldId id="301" r:id="rId11"/>
    <p:sldId id="306" r:id="rId12"/>
    <p:sldId id="326" r:id="rId13"/>
    <p:sldId id="302" r:id="rId14"/>
  </p:sldIdLst>
  <p:sldSz cx="12188825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107" autoAdjust="0"/>
  </p:normalViewPr>
  <p:slideViewPr>
    <p:cSldViewPr showGuides="1">
      <p:cViewPr varScale="1">
        <p:scale>
          <a:sx n="79" d="100"/>
          <a:sy n="79" d="100"/>
        </p:scale>
        <p:origin x="1234" y="7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02-12-2024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729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several hundred years, </a:t>
            </a:r>
            <a:r>
              <a:rPr lang="en-US" dirty="0" err="1"/>
              <a:t>Gribskov</a:t>
            </a:r>
            <a:r>
              <a:rPr lang="en-US" dirty="0"/>
              <a:t> has been a production forest, where the trees have been felled and used as timber. The traces of forestry with high-stemmed, uniform stands will mark the area for many years to come.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252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2419" y="5779574"/>
            <a:ext cx="1554615" cy="1082134"/>
          </a:xfrm>
          <a:prstGeom prst="rect">
            <a:avLst/>
          </a:prstGeom>
        </p:spPr>
      </p:pic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E4107AE1-8DA3-4363-AA93-9A87D9D917E5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6" name="Rectangle 6"/>
          <p:cNvSpPr/>
          <p:nvPr userDrawn="1"/>
        </p:nvSpPr>
        <p:spPr>
          <a:xfrm>
            <a:off x="-1399201" y="6000276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1E44C-4571-444C-9634-4B03EE10E7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80002" y="2823"/>
            <a:ext cx="1832197" cy="103061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52A4B48-9902-C580-3F73-FB11866CFE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30145" y="335684"/>
            <a:ext cx="2631069" cy="6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Pladsholder til dato 4" hidden="1">
            <a:extLst>
              <a:ext uri="{FF2B5EF4-FFF2-40B4-BE49-F238E27FC236}">
                <a16:creationId xmlns:a16="http://schemas.microsoft.com/office/drawing/2014/main" id="{B31D94A9-48A2-F336-6DF3-407CC000D3D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32742131-2BEC-4279-931E-C42AF9CD3B86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  <p:sp>
        <p:nvSpPr>
          <p:cNvPr id="6" name="Pladsholder til dato 4" hidden="1">
            <a:extLst>
              <a:ext uri="{FF2B5EF4-FFF2-40B4-BE49-F238E27FC236}">
                <a16:creationId xmlns:a16="http://schemas.microsoft.com/office/drawing/2014/main" id="{F05C8427-C355-AD5F-5CCD-47830F04877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3DB4F297-07C4-497B-B05D-69C80DBCBAD7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  <p:sp>
        <p:nvSpPr>
          <p:cNvPr id="6" name="Pladsholder til dato 4" hidden="1">
            <a:extLst>
              <a:ext uri="{FF2B5EF4-FFF2-40B4-BE49-F238E27FC236}">
                <a16:creationId xmlns:a16="http://schemas.microsoft.com/office/drawing/2014/main" id="{95A41416-FFAE-CF2D-154D-A9B8D2D1F72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EAF8ED5-14F8-4145-BEF3-63CF66CE9DA6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sp>
        <p:nvSpPr>
          <p:cNvPr id="2" name="Pladsholder til dato 4" hidden="1">
            <a:extLst>
              <a:ext uri="{FF2B5EF4-FFF2-40B4-BE49-F238E27FC236}">
                <a16:creationId xmlns:a16="http://schemas.microsoft.com/office/drawing/2014/main" id="{7DFA8991-1DC2-3A2E-3451-C37054B0390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CF6DF59-413F-4EEB-8307-93EACF857D14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  <p:sp>
        <p:nvSpPr>
          <p:cNvPr id="2" name="Pladsholder til dato 4" hidden="1">
            <a:extLst>
              <a:ext uri="{FF2B5EF4-FFF2-40B4-BE49-F238E27FC236}">
                <a16:creationId xmlns:a16="http://schemas.microsoft.com/office/drawing/2014/main" id="{888CEBC1-31F5-281F-3EFF-A2A9C61E4A5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DA5FCE9-8E9C-46C0-89A3-F3458519E9AC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sp>
        <p:nvSpPr>
          <p:cNvPr id="2" name="Pladsholder til dato 4" hidden="1">
            <a:extLst>
              <a:ext uri="{FF2B5EF4-FFF2-40B4-BE49-F238E27FC236}">
                <a16:creationId xmlns:a16="http://schemas.microsoft.com/office/drawing/2014/main" id="{8FD0841B-CBEC-83C5-8D47-295CFBD9E99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28F22A1-BD99-41CC-A94B-F71A314F4816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2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775" y="953"/>
            <a:ext cx="1919740" cy="1080135"/>
          </a:xfrm>
          <a:prstGeom prst="rect">
            <a:avLst/>
          </a:prstGeom>
        </p:spPr>
      </p:pic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4"/>
          </a:xfrm>
          <a:prstGeom prst="rect">
            <a:avLst/>
          </a:prstGeom>
        </p:spPr>
      </p:pic>
      <p:sp>
        <p:nvSpPr>
          <p:cNvPr id="2" name="Pladsholder til dato 4" hidden="1">
            <a:extLst>
              <a:ext uri="{FF2B5EF4-FFF2-40B4-BE49-F238E27FC236}">
                <a16:creationId xmlns:a16="http://schemas.microsoft.com/office/drawing/2014/main" id="{477A2B3B-4A3B-BDF4-6AEA-C53D226CA89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375369F-9A95-4976-B2E5-FA3894EE1755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2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  <p:sp>
        <p:nvSpPr>
          <p:cNvPr id="2" name="Pladsholder til dato 4" hidden="1">
            <a:extLst>
              <a:ext uri="{FF2B5EF4-FFF2-40B4-BE49-F238E27FC236}">
                <a16:creationId xmlns:a16="http://schemas.microsoft.com/office/drawing/2014/main" id="{59EDEED3-B0F3-08AC-A0A3-DD282302596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9D1126F-4E62-46B7-A472-C1C895DE1C00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  <p:sp>
        <p:nvSpPr>
          <p:cNvPr id="8" name="Pladsholder til dato 4" hidden="1">
            <a:extLst>
              <a:ext uri="{FF2B5EF4-FFF2-40B4-BE49-F238E27FC236}">
                <a16:creationId xmlns:a16="http://schemas.microsoft.com/office/drawing/2014/main" id="{4297E7AF-4AFC-CD8A-2928-1C76D483FB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65F061B-C469-4887-A4ED-FD1EE0D315D0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sp>
        <p:nvSpPr>
          <p:cNvPr id="10" name="Pladsholder til dato 4" hidden="1">
            <a:extLst>
              <a:ext uri="{FF2B5EF4-FFF2-40B4-BE49-F238E27FC236}">
                <a16:creationId xmlns:a16="http://schemas.microsoft.com/office/drawing/2014/main" id="{11E7F3A6-867D-15B3-B538-E1676B51E6F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E737BF6-B2D1-4471-8D21-8CF16A106D01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/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2419" y="5779574"/>
            <a:ext cx="1554615" cy="1082134"/>
          </a:xfrm>
          <a:prstGeom prst="rect">
            <a:avLst/>
          </a:prstGeom>
        </p:spPr>
      </p:pic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DBD0017-5DA9-47C7-A236-7E388153BE25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6" name="Rectangle 6"/>
          <p:cNvSpPr/>
          <p:nvPr userDrawn="1"/>
        </p:nvSpPr>
        <p:spPr>
          <a:xfrm>
            <a:off x="-1399201" y="6000276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9533F6D-588B-C89A-6A54-59B3A2F19C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34021" y="335684"/>
            <a:ext cx="2623317" cy="681985"/>
          </a:xfrm>
          <a:prstGeom prst="rect">
            <a:avLst/>
          </a:prstGeom>
        </p:spPr>
      </p:pic>
      <p:sp>
        <p:nvSpPr>
          <p:cNvPr id="3" name="Pladsholder til sidefod 22" hidden="1">
            <a:extLst>
              <a:ext uri="{FF2B5EF4-FFF2-40B4-BE49-F238E27FC236}">
                <a16:creationId xmlns:a16="http://schemas.microsoft.com/office/drawing/2014/main" id="{EF3E293C-B5A1-E916-7D62-C8CDD92948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23" hidden="1">
            <a:extLst>
              <a:ext uri="{FF2B5EF4-FFF2-40B4-BE49-F238E27FC236}">
                <a16:creationId xmlns:a16="http://schemas.microsoft.com/office/drawing/2014/main" id="{200585DC-207C-88CE-0B8D-6A2CB104D9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145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dato 4" hidden="1">
            <a:extLst>
              <a:ext uri="{FF2B5EF4-FFF2-40B4-BE49-F238E27FC236}">
                <a16:creationId xmlns:a16="http://schemas.microsoft.com/office/drawing/2014/main" id="{FA2EF8A7-C372-93A2-37EE-D7694EDA54C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538239DC-34CF-4A36-ABFC-8E3797CB77B7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A0D816BE-F161-48EF-A6A6-2CFD58FA41A4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1E9F8178-8816-8072-5238-5A8C10A222D9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lang="da-DK" sz="800" kern="1200" smtClean="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521A5C-0E05-49BC-937B-48EFE6F91836}" type="datetime2">
              <a:rPr lang="da-DK" smtClean="0"/>
              <a:pPr/>
              <a:t>2.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2419" y="5779574"/>
            <a:ext cx="1554615" cy="1082134"/>
          </a:xfrm>
          <a:prstGeom prst="rect">
            <a:avLst/>
          </a:prstGeom>
        </p:spPr>
      </p:pic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77A01CBD-D1AD-47F4-9C72-241F2EF8123F}" type="datetime3">
              <a:rPr lang="en-US" smtClean="0"/>
              <a:t>2 December 2024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5" cy="1037417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40" name="Rectangle 6"/>
          <p:cNvSpPr/>
          <p:nvPr userDrawn="1"/>
        </p:nvSpPr>
        <p:spPr>
          <a:xfrm>
            <a:off x="-1399200" y="6000276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7" name="Billede 28">
            <a:extLst>
              <a:ext uri="{FF2B5EF4-FFF2-40B4-BE49-F238E27FC236}">
                <a16:creationId xmlns:a16="http://schemas.microsoft.com/office/drawing/2014/main" id="{4BDA21CA-314B-4079-82E5-B8955DE6F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8" b="83642"/>
          <a:stretch/>
        </p:blipFill>
        <p:spPr>
          <a:xfrm>
            <a:off x="-1456365" y="16587"/>
            <a:ext cx="1308561" cy="1696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CAE5B1-1DFB-4F1F-9B9E-4457F154CA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650" y="57325"/>
            <a:ext cx="357316" cy="78113"/>
          </a:xfrm>
          <a:prstGeom prst="rect">
            <a:avLst/>
          </a:prstGeom>
        </p:spPr>
      </p:pic>
      <p:sp>
        <p:nvSpPr>
          <p:cNvPr id="2" name="Pladsholder logo">
            <a:extLst>
              <a:ext uri="{FF2B5EF4-FFF2-40B4-BE49-F238E27FC236}">
                <a16:creationId xmlns:a16="http://schemas.microsoft.com/office/drawing/2014/main" id="{3B918192-488B-5B17-28F7-6ACD854845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4021" y="334676"/>
            <a:ext cx="2623318" cy="681985"/>
          </a:xfrm>
          <a:blipFill dpi="0" rotWithShape="1">
            <a:blip r:embed="rId8"/>
            <a:srcRect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sidefod 22" hidden="1">
            <a:extLst>
              <a:ext uri="{FF2B5EF4-FFF2-40B4-BE49-F238E27FC236}">
                <a16:creationId xmlns:a16="http://schemas.microsoft.com/office/drawing/2014/main" id="{0AE733B3-8D27-1398-F5A8-D64D350657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5" name="Pladsholder til slidenummer 23" hidden="1">
            <a:extLst>
              <a:ext uri="{FF2B5EF4-FFF2-40B4-BE49-F238E27FC236}">
                <a16:creationId xmlns:a16="http://schemas.microsoft.com/office/drawing/2014/main" id="{A10D1C9F-C0FA-D4AF-9DCB-2D8242BFBE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2419" y="5779574"/>
            <a:ext cx="1554615" cy="1082134"/>
          </a:xfrm>
          <a:prstGeom prst="rect">
            <a:avLst/>
          </a:prstGeom>
        </p:spPr>
      </p:pic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AB9A39B0-B227-4C53-8AD7-D4EE08F7AD62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45" name="Rectangle 6"/>
          <p:cNvSpPr/>
          <p:nvPr userDrawn="1"/>
        </p:nvSpPr>
        <p:spPr>
          <a:xfrm>
            <a:off x="-1399200" y="6000276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D64C0-0EC3-4E80-98AB-8C716D92DB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980000" y="0"/>
            <a:ext cx="1853273" cy="1042466"/>
          </a:xfrm>
          <a:prstGeom prst="rect">
            <a:avLst/>
          </a:prstGeom>
        </p:spPr>
      </p:pic>
      <p:sp>
        <p:nvSpPr>
          <p:cNvPr id="2" name="Pladsholder logo">
            <a:extLst>
              <a:ext uri="{FF2B5EF4-FFF2-40B4-BE49-F238E27FC236}">
                <a16:creationId xmlns:a16="http://schemas.microsoft.com/office/drawing/2014/main" id="{432D8EF1-C152-02E3-E4BB-122CB270DA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34021" y="334676"/>
            <a:ext cx="2623318" cy="681985"/>
          </a:xfrm>
          <a:blipFill dpi="0" rotWithShape="1">
            <a:blip r:embed="rId6"/>
            <a:srcRect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Pladsholder til sidefod 22" hidden="1">
            <a:extLst>
              <a:ext uri="{FF2B5EF4-FFF2-40B4-BE49-F238E27FC236}">
                <a16:creationId xmlns:a16="http://schemas.microsoft.com/office/drawing/2014/main" id="{DBD88FDB-9C0C-0503-0DBC-043B2D1CD4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5" name="Pladsholder til slidenummer 23" hidden="1">
            <a:extLst>
              <a:ext uri="{FF2B5EF4-FFF2-40B4-BE49-F238E27FC236}">
                <a16:creationId xmlns:a16="http://schemas.microsoft.com/office/drawing/2014/main" id="{BD81BF71-F06A-6B37-9FF5-C3541FE4A0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Pladsholder til dato 4" hidden="1">
            <a:extLst>
              <a:ext uri="{FF2B5EF4-FFF2-40B4-BE49-F238E27FC236}">
                <a16:creationId xmlns:a16="http://schemas.microsoft.com/office/drawing/2014/main" id="{934A047A-5003-C0D6-2A77-615A2DAACF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4A17FA4-30CB-4B1E-B206-650F6C8F67E0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F4E545C9-797D-4A5F-F8B7-8F91D4424D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C5B04B8-D18C-4CCB-89C9-783718F99A96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7" name="Pladsholder til dato 4" hidden="1">
            <a:extLst>
              <a:ext uri="{FF2B5EF4-FFF2-40B4-BE49-F238E27FC236}">
                <a16:creationId xmlns:a16="http://schemas.microsoft.com/office/drawing/2014/main" id="{F5A3D8B0-3502-8E66-F8B6-BB749FE70D1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605157A-7C1B-449B-B310-9EA6B00CAFC4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Pladsholder til dato 4">
            <a:extLst>
              <a:ext uri="{FF2B5EF4-FFF2-40B4-BE49-F238E27FC236}">
                <a16:creationId xmlns:a16="http://schemas.microsoft.com/office/drawing/2014/main" id="{BF9B116F-1D53-F8E6-730A-3A2456EFA5B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8C69C3E-1123-467C-8D18-3FC33BF711C6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Pladsholder til dato 4" hidden="1">
            <a:extLst>
              <a:ext uri="{FF2B5EF4-FFF2-40B4-BE49-F238E27FC236}">
                <a16:creationId xmlns:a16="http://schemas.microsoft.com/office/drawing/2014/main" id="{08713CC6-49F0-E3BF-D2DF-41093DFB11D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3E1BC0B6-E921-4052-8FDF-DD92DC6BE990}" type="datetime3">
              <a:rPr lang="en-US" smtClean="0"/>
              <a:t>2 December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E0EF244-A89F-4437-8075-0815A472CD56}" type="datetime3">
              <a:rPr lang="en-US" smtClean="0"/>
              <a:t>2 December 2024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453A256-E0EC-453A-A015-FCBF2D806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6023" y="779463"/>
            <a:ext cx="7176582" cy="2217489"/>
          </a:xfrm>
        </p:spPr>
        <p:txBody>
          <a:bodyPr/>
          <a:lstStyle/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Danish reflections on strictly protected nature on land</a:t>
            </a:r>
            <a:endParaRPr lang="da-DK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Ministry</a:t>
            </a:r>
            <a:r>
              <a:rPr lang="da-DK" dirty="0"/>
              <a:t> of Green Transition and </a:t>
            </a:r>
            <a:r>
              <a:rPr lang="da-DK" dirty="0" err="1"/>
              <a:t>Ministry</a:t>
            </a:r>
            <a:r>
              <a:rPr lang="da-DK" dirty="0"/>
              <a:t> of Environment and </a:t>
            </a:r>
            <a:r>
              <a:rPr lang="da-DK" dirty="0" err="1"/>
              <a:t>Gender</a:t>
            </a:r>
            <a:r>
              <a:rPr lang="da-DK" dirty="0"/>
              <a:t> </a:t>
            </a:r>
            <a:r>
              <a:rPr lang="da-DK" dirty="0" err="1"/>
              <a:t>Equality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E8509-E87D-439D-80EA-6F0D26019A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2FFF66-2450-4410-B8C7-18E77772BC39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6CFDFA-C0A3-4584-B823-FC1341772C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10888663" cy="862013"/>
          </a:xfrm>
        </p:spPr>
        <p:txBody>
          <a:bodyPr/>
          <a:lstStyle/>
          <a:p>
            <a:pPr algn="r"/>
            <a:r>
              <a:rPr lang="da-DK" sz="1400" dirty="0"/>
              <a:t>MINISTRY OF GREEN TRANSITION</a:t>
            </a:r>
            <a:br>
              <a:rPr lang="da-DK" sz="1400" dirty="0"/>
            </a:br>
            <a:r>
              <a:rPr lang="da-DK" sz="1400" dirty="0"/>
              <a:t>MINISTRY OF ENVIRONMENT AND GENDER EQUALITY</a:t>
            </a:r>
            <a:br>
              <a:rPr lang="da-DK" sz="1400" dirty="0"/>
            </a:br>
            <a:endParaRPr lang="da-DK" sz="1400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F8513254-55FE-4DA5-8045-884424F64D63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96" b="22130"/>
          <a:stretch/>
        </p:blipFill>
        <p:spPr>
          <a:xfrm>
            <a:off x="-31189" y="3573016"/>
            <a:ext cx="12359108" cy="24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90CE466-EB36-442A-BD5E-531F8C4739D0}"/>
              </a:ext>
            </a:extLst>
          </p:cNvPr>
          <p:cNvSpPr/>
          <p:nvPr/>
        </p:nvSpPr>
        <p:spPr>
          <a:xfrm>
            <a:off x="6382444" y="764704"/>
            <a:ext cx="5155504" cy="496855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2015D2-3377-4DD4-8DC5-3E9CA8FA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to happen in strictly protected areas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E7208F-AB85-455F-8BE9-D2F4A4BF02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26460" y="918939"/>
            <a:ext cx="4896544" cy="4886325"/>
          </a:xfrm>
        </p:spPr>
        <p:txBody>
          <a:bodyPr/>
          <a:lstStyle/>
          <a:p>
            <a:pPr>
              <a:buNone/>
            </a:pPr>
            <a:r>
              <a:rPr lang="da-DK" sz="1800" dirty="0">
                <a:solidFill>
                  <a:schemeClr val="tx2">
                    <a:lumMod val="25000"/>
                  </a:schemeClr>
                </a:solidFill>
              </a:rPr>
              <a:t>Potential </a:t>
            </a:r>
            <a:r>
              <a:rPr lang="da-DK" sz="1800" dirty="0" err="1">
                <a:solidFill>
                  <a:schemeClr val="tx2">
                    <a:lumMod val="25000"/>
                  </a:schemeClr>
                </a:solidFill>
              </a:rPr>
              <a:t>restrictions</a:t>
            </a:r>
            <a:r>
              <a:rPr lang="da-DK" sz="1800" dirty="0">
                <a:solidFill>
                  <a:schemeClr val="tx2">
                    <a:lumMod val="25000"/>
                  </a:schemeClr>
                </a:solidFill>
              </a:rPr>
              <a:t> in </a:t>
            </a:r>
            <a:r>
              <a:rPr lang="da-DK" sz="1800" dirty="0" err="1">
                <a:solidFill>
                  <a:schemeClr val="tx2">
                    <a:lumMod val="25000"/>
                  </a:schemeClr>
                </a:solidFill>
              </a:rPr>
              <a:t>strictly</a:t>
            </a:r>
            <a:r>
              <a:rPr lang="da-DK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sz="1800" dirty="0" err="1">
                <a:solidFill>
                  <a:schemeClr val="tx2">
                    <a:lumMod val="25000"/>
                  </a:schemeClr>
                </a:solidFill>
              </a:rPr>
              <a:t>protected</a:t>
            </a:r>
            <a:r>
              <a:rPr lang="da-DK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sz="1800" dirty="0" err="1">
                <a:solidFill>
                  <a:schemeClr val="tx2">
                    <a:lumMod val="25000"/>
                  </a:schemeClr>
                </a:solidFill>
              </a:rPr>
              <a:t>areas</a:t>
            </a:r>
            <a:r>
              <a:rPr lang="da-DK" sz="1800" dirty="0">
                <a:solidFill>
                  <a:schemeClr val="tx2">
                    <a:lumMod val="25000"/>
                  </a:schemeClr>
                </a:solidFill>
              </a:rPr>
              <a:t>:</a:t>
            </a:r>
          </a:p>
          <a:p>
            <a:endParaRPr lang="da-DK" sz="180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Commercial agriculture or forestry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Construction plants, </a:t>
            </a:r>
            <a:r>
              <a:rPr lang="en-US" sz="1800" b="0" dirty="0" err="1">
                <a:solidFill>
                  <a:schemeClr val="tx2">
                    <a:lumMod val="25000"/>
                  </a:schemeClr>
                </a:solidFill>
              </a:rPr>
              <a:t>eg.</a:t>
            </a: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 renewable energy plants etc.  </a:t>
            </a:r>
          </a:p>
          <a:p>
            <a:pPr>
              <a:buNone/>
            </a:pPr>
            <a:endParaRPr lang="en-US" sz="1800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Hunting – only regulation to ensure adequate </a:t>
            </a:r>
            <a:r>
              <a:rPr lang="en-US" sz="1800" b="0" dirty="0" err="1">
                <a:solidFill>
                  <a:schemeClr val="tx2">
                    <a:lumMod val="25000"/>
                  </a:schemeClr>
                </a:solidFill>
              </a:rPr>
              <a:t>populationsize</a:t>
            </a: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 and removal of invasive species is allowed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Organized outdoor events etc. only after specific assessment on a case-by-case basis to ensure no significant harm to biodiversity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b="0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23752E-19EE-4759-96C8-29C35AFC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err="1"/>
              <a:t>Ministry</a:t>
            </a:r>
            <a:r>
              <a:rPr lang="da-DK" dirty="0"/>
              <a:t> of Green Transition and </a:t>
            </a:r>
            <a:r>
              <a:rPr lang="da-DK" dirty="0" err="1"/>
              <a:t>Ministry</a:t>
            </a:r>
            <a:r>
              <a:rPr lang="da-DK" dirty="0"/>
              <a:t> of Environment and </a:t>
            </a:r>
            <a:r>
              <a:rPr lang="da-DK" dirty="0" err="1"/>
              <a:t>Gender</a:t>
            </a:r>
            <a:r>
              <a:rPr lang="da-DK" dirty="0"/>
              <a:t> </a:t>
            </a:r>
            <a:r>
              <a:rPr lang="da-DK" dirty="0" err="1"/>
              <a:t>Equality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8C6858-25DE-4290-A7F7-AC770DDD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10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97B73D9-1FD0-4ED4-BE4D-1A5C9B4BEA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1BC0B6-E921-4052-8FDF-DD92DC6BE990}" type="datetime3">
              <a:rPr lang="en-US" smtClean="0"/>
              <a:t>2 December 2024</a:t>
            </a:fld>
            <a:endParaRPr lang="da-DK" dirty="0"/>
          </a:p>
        </p:txBody>
      </p:sp>
      <p:pic>
        <p:nvPicPr>
          <p:cNvPr id="11" name="Billede 10" descr="https://naturstyrelsen.dk/media/ch0na4bm/skovningsmaskine-2.jpg?width=960">
            <a:extLst>
              <a:ext uri="{FF2B5EF4-FFF2-40B4-BE49-F238E27FC236}">
                <a16:creationId xmlns:a16="http://schemas.microsoft.com/office/drawing/2014/main" id="{7B379C5C-0B92-4186-9674-F1470CA16F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764704"/>
            <a:ext cx="515550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12" descr="solceller mark natur tag bygninger grøn energi jord kommunale bygninger Spørg Os">
            <a:extLst>
              <a:ext uri="{FF2B5EF4-FFF2-40B4-BE49-F238E27FC236}">
                <a16:creationId xmlns:a16="http://schemas.microsoft.com/office/drawing/2014/main" id="{27E73922-AB21-4651-B463-59AE13041F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t="18622" b="28036"/>
          <a:stretch/>
        </p:blipFill>
        <p:spPr bwMode="auto">
          <a:xfrm>
            <a:off x="693811" y="3666162"/>
            <a:ext cx="5184027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B57527C-0F74-4B0D-90F2-7175FC98678B}"/>
              </a:ext>
            </a:extLst>
          </p:cNvPr>
          <p:cNvSpPr txBox="1"/>
          <p:nvPr/>
        </p:nvSpPr>
        <p:spPr>
          <a:xfrm>
            <a:off x="4928588" y="3736397"/>
            <a:ext cx="18414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TV 2 </a:t>
            </a:r>
            <a:r>
              <a:rPr lang="da-DK" sz="900" dirty="0" err="1"/>
              <a:t>Kosmopol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277377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F9A294-D0B8-4BDB-BCBB-8473D2ECB9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588525" y="1481281"/>
            <a:ext cx="5770065" cy="403506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CE652B6-E07F-4FFB-829A-3BDAA72CC8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17364" y="6348227"/>
            <a:ext cx="5652000" cy="201461"/>
          </a:xfrm>
        </p:spPr>
        <p:txBody>
          <a:bodyPr/>
          <a:lstStyle/>
          <a:p>
            <a:r>
              <a:rPr lang="da-DK" dirty="0" err="1"/>
              <a:t>Ministry</a:t>
            </a:r>
            <a:r>
              <a:rPr lang="da-DK" dirty="0"/>
              <a:t> of Green Transition and </a:t>
            </a:r>
            <a:r>
              <a:rPr lang="da-DK" dirty="0" err="1"/>
              <a:t>Ministry</a:t>
            </a:r>
            <a:r>
              <a:rPr lang="da-DK" dirty="0"/>
              <a:t> of Environment and </a:t>
            </a:r>
            <a:r>
              <a:rPr lang="da-DK" dirty="0" err="1"/>
              <a:t>Gender</a:t>
            </a:r>
            <a:r>
              <a:rPr lang="da-DK" dirty="0"/>
              <a:t> </a:t>
            </a:r>
            <a:r>
              <a:rPr lang="da-DK" dirty="0" err="1"/>
              <a:t>Equality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44E0A55-C602-47E9-B271-7C028C1D7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E4BB179-0A50-4AD4-960D-8D0CE37AD7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D1126F-4E62-46B7-A472-C1C895DE1C00}" type="datetime3">
              <a:rPr lang="en-US" smtClean="0"/>
              <a:t>2 December 2024</a:t>
            </a:fld>
            <a:endParaRPr lang="da-DK" dirty="0"/>
          </a:p>
        </p:txBody>
      </p:sp>
      <p:pic>
        <p:nvPicPr>
          <p:cNvPr id="1028" name="Billede 3" descr="image002">
            <a:extLst>
              <a:ext uri="{FF2B5EF4-FFF2-40B4-BE49-F238E27FC236}">
                <a16:creationId xmlns:a16="http://schemas.microsoft.com/office/drawing/2014/main" id="{017B514C-76A0-49AC-AD87-D14AF5CAA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28681"/>
            <a:ext cx="3744416" cy="672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DD49E267-8110-4A23-99E4-9F5032ED8901}"/>
              </a:ext>
            </a:extLst>
          </p:cNvPr>
          <p:cNvSpPr txBox="1"/>
          <p:nvPr/>
        </p:nvSpPr>
        <p:spPr>
          <a:xfrm>
            <a:off x="549796" y="323364"/>
            <a:ext cx="58524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Example of possible strictly protected area: </a:t>
            </a:r>
            <a:r>
              <a:rPr lang="da-DK" sz="2400" b="1" dirty="0">
                <a:solidFill>
                  <a:schemeClr val="tx2">
                    <a:lumMod val="25000"/>
                  </a:schemeClr>
                </a:solidFill>
              </a:rPr>
              <a:t>Nature National Park Gribskov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C0D2657-D1FC-4AA7-A64E-CFAFC8B4DA9E}"/>
              </a:ext>
            </a:extLst>
          </p:cNvPr>
          <p:cNvSpPr/>
          <p:nvPr/>
        </p:nvSpPr>
        <p:spPr>
          <a:xfrm>
            <a:off x="549796" y="1196752"/>
            <a:ext cx="60928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b="1" i="1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da-DK" b="1" i="1" dirty="0" err="1">
                <a:solidFill>
                  <a:schemeClr val="bg2">
                    <a:lumMod val="25000"/>
                  </a:schemeClr>
                </a:solidFill>
              </a:rPr>
              <a:t>goal</a:t>
            </a:r>
            <a:r>
              <a:rPr lang="da-DK" b="1" i="1" dirty="0">
                <a:solidFill>
                  <a:schemeClr val="bg2">
                    <a:lumMod val="25000"/>
                  </a:schemeClr>
                </a:solidFill>
              </a:rPr>
              <a:t> is to support an ecosystem with </a:t>
            </a:r>
            <a:r>
              <a:rPr lang="da-DK" b="1" i="1" dirty="0" err="1">
                <a:solidFill>
                  <a:schemeClr val="bg2">
                    <a:lumMod val="25000"/>
                  </a:schemeClr>
                </a:solidFill>
              </a:rPr>
              <a:t>natural</a:t>
            </a:r>
            <a:r>
              <a:rPr lang="da-DK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a-DK" b="1" i="1" dirty="0" err="1">
                <a:solidFill>
                  <a:schemeClr val="bg2">
                    <a:lumMod val="25000"/>
                  </a:schemeClr>
                </a:solidFill>
              </a:rPr>
              <a:t>processes</a:t>
            </a:r>
            <a:r>
              <a:rPr lang="da-DK" b="1" i="1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da-DK" b="1" i="1" dirty="0" err="1">
                <a:solidFill>
                  <a:schemeClr val="bg2">
                    <a:lumMod val="25000"/>
                  </a:schemeClr>
                </a:solidFill>
              </a:rPr>
              <a:t>dynamics</a:t>
            </a:r>
            <a:r>
              <a:rPr lang="da-DK" b="1" i="1" dirty="0">
                <a:solidFill>
                  <a:schemeClr val="bg2">
                    <a:lumMod val="25000"/>
                  </a:schemeClr>
                </a:solidFill>
              </a:rPr>
              <a:t> and minimal </a:t>
            </a:r>
            <a:r>
              <a:rPr lang="da-DK" b="1" i="1" dirty="0" err="1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da-DK" b="1" i="1" dirty="0">
                <a:solidFill>
                  <a:schemeClr val="bg2">
                    <a:lumMod val="25000"/>
                  </a:schemeClr>
                </a:solidFill>
              </a:rPr>
              <a:t> of management interventions</a:t>
            </a:r>
          </a:p>
          <a:p>
            <a:endParaRPr lang="da-DK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Nature National Park </a:t>
            </a:r>
            <a:r>
              <a:rPr lang="en-US" dirty="0" err="1"/>
              <a:t>Gribskov</a:t>
            </a:r>
            <a:r>
              <a:rPr lang="en-US" dirty="0"/>
              <a:t> covers 1,300 hectares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Located in the central part of </a:t>
            </a:r>
            <a:r>
              <a:rPr lang="en-US" dirty="0" err="1"/>
              <a:t>Gribskov</a:t>
            </a:r>
            <a:r>
              <a:rPr lang="en-US" dirty="0"/>
              <a:t> , which is one of Denmark's oldest and largest forests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nature national park covers approximately ¼ of </a:t>
            </a:r>
            <a:r>
              <a:rPr lang="en-US" dirty="0" err="1"/>
              <a:t>Gribskov's</a:t>
            </a:r>
            <a:r>
              <a:rPr lang="en-US" dirty="0"/>
              <a:t> total area.</a:t>
            </a:r>
            <a:endParaRPr lang="da-DK" dirty="0"/>
          </a:p>
          <a:p>
            <a:endParaRPr lang="da-DK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area is part of a Natura 2000 area with lakes, bogs and forests, breeding birds and birds of prey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739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550A465-07AB-4BD7-91C5-0E2AED7FB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220" y="520427"/>
            <a:ext cx="11038591" cy="538454"/>
          </a:xfrm>
        </p:spPr>
        <p:txBody>
          <a:bodyPr/>
          <a:lstStyle/>
          <a:p>
            <a:pPr algn="ctr"/>
            <a:r>
              <a:rPr lang="en-US" sz="3599" dirty="0"/>
              <a:t>Initiatives in the national nature park</a:t>
            </a:r>
            <a:endParaRPr lang="da-DK" sz="3599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B8EA5B8-9D1A-44EB-87D3-1931CDD648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667EC89C-17A0-4E64-A6D2-B825673CEEDF}" type="slidenum">
              <a:rPr lang="da-DK">
                <a:latin typeface="Arial"/>
              </a:rPr>
              <a:pPr defTabSz="914126"/>
              <a:t>12</a:t>
            </a:fld>
            <a:endParaRPr lang="da-DK" dirty="0">
              <a:latin typeface="Arial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29AAC2-52B6-45A2-B851-0724416ACE3F}"/>
              </a:ext>
            </a:extLst>
          </p:cNvPr>
          <p:cNvSpPr/>
          <p:nvPr/>
        </p:nvSpPr>
        <p:spPr>
          <a:xfrm>
            <a:off x="224833" y="2391788"/>
            <a:ext cx="2580285" cy="237312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71981" rIns="71981" bIns="71981" rtlCol="0" anchor="ctr"/>
          <a:lstStyle/>
          <a:p>
            <a:pPr algn="ctr" defTabSz="914126"/>
            <a:endParaRPr lang="da-DK" sz="1799" dirty="0" err="1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5452304-A04D-49F4-A0D9-3FDA090ADB8C}"/>
              </a:ext>
            </a:extLst>
          </p:cNvPr>
          <p:cNvSpPr/>
          <p:nvPr/>
        </p:nvSpPr>
        <p:spPr>
          <a:xfrm>
            <a:off x="126873" y="4876030"/>
            <a:ext cx="2776203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en-US" sz="1799" dirty="0">
                <a:solidFill>
                  <a:srgbClr val="000000"/>
                </a:solidFill>
              </a:rPr>
              <a:t>Establishing a large self-managing nature area</a:t>
            </a:r>
            <a:endParaRPr lang="da-DK" sz="17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CEF9E3C-EEFB-454E-943E-55BDBB95CD21}"/>
              </a:ext>
            </a:extLst>
          </p:cNvPr>
          <p:cNvSpPr/>
          <p:nvPr/>
        </p:nvSpPr>
        <p:spPr>
          <a:xfrm>
            <a:off x="3051426" y="4876030"/>
            <a:ext cx="2776203" cy="92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da-DK" sz="1799" dirty="0" err="1">
                <a:solidFill>
                  <a:srgbClr val="000000"/>
                </a:solidFill>
              </a:rPr>
              <a:t>Restoring</a:t>
            </a:r>
            <a:r>
              <a:rPr lang="da-DK" sz="1799" dirty="0">
                <a:solidFill>
                  <a:srgbClr val="000000"/>
                </a:solidFill>
              </a:rPr>
              <a:t> Natural </a:t>
            </a:r>
            <a:r>
              <a:rPr lang="da-DK" sz="1799" dirty="0" err="1">
                <a:solidFill>
                  <a:srgbClr val="000000"/>
                </a:solidFill>
              </a:rPr>
              <a:t>Hydrology</a:t>
            </a:r>
            <a:r>
              <a:rPr lang="da-DK" sz="1799" dirty="0">
                <a:solidFill>
                  <a:srgbClr val="000000"/>
                </a:solidFill>
              </a:rPr>
              <a:t> and </a:t>
            </a:r>
            <a:r>
              <a:rPr lang="da-DK" sz="1799" dirty="0" err="1">
                <a:solidFill>
                  <a:srgbClr val="000000"/>
                </a:solidFill>
              </a:rPr>
              <a:t>destruction</a:t>
            </a:r>
            <a:r>
              <a:rPr lang="da-DK" sz="1799" dirty="0">
                <a:solidFill>
                  <a:srgbClr val="000000"/>
                </a:solidFill>
              </a:rPr>
              <a:t> of </a:t>
            </a:r>
            <a:r>
              <a:rPr lang="da-DK" sz="1799" dirty="0" err="1">
                <a:solidFill>
                  <a:srgbClr val="000000"/>
                </a:solidFill>
              </a:rPr>
              <a:t>drainage</a:t>
            </a:r>
            <a:endParaRPr lang="da-DK" sz="17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DAB6372-7E77-41D8-9882-F6768891BDFC}"/>
              </a:ext>
            </a:extLst>
          </p:cNvPr>
          <p:cNvSpPr/>
          <p:nvPr/>
        </p:nvSpPr>
        <p:spPr>
          <a:xfrm>
            <a:off x="6396517" y="4876030"/>
            <a:ext cx="2776203" cy="92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da-DK" sz="1799" dirty="0">
                <a:solidFill>
                  <a:srgbClr val="000000"/>
                </a:solidFill>
                <a:latin typeface="Arial"/>
              </a:rPr>
              <a:t>Set-</a:t>
            </a:r>
            <a:r>
              <a:rPr lang="da-DK" sz="1799" dirty="0" err="1">
                <a:solidFill>
                  <a:srgbClr val="000000"/>
                </a:solidFill>
                <a:latin typeface="Arial"/>
              </a:rPr>
              <a:t>aside</a:t>
            </a:r>
            <a:r>
              <a:rPr lang="da-DK" sz="1799" dirty="0">
                <a:solidFill>
                  <a:srgbClr val="000000"/>
                </a:solidFill>
                <a:latin typeface="Arial"/>
              </a:rPr>
              <a:t> </a:t>
            </a:r>
            <a:r>
              <a:rPr lang="da-DK" sz="1799" dirty="0" err="1">
                <a:solidFill>
                  <a:srgbClr val="000000"/>
                </a:solidFill>
                <a:latin typeface="Arial"/>
              </a:rPr>
              <a:t>forest</a:t>
            </a:r>
            <a:r>
              <a:rPr lang="da-DK" sz="1799" dirty="0">
                <a:solidFill>
                  <a:srgbClr val="000000"/>
                </a:solidFill>
                <a:latin typeface="Arial"/>
              </a:rPr>
              <a:t> with </a:t>
            </a:r>
            <a:r>
              <a:rPr lang="da-DK" sz="1799" dirty="0" err="1">
                <a:solidFill>
                  <a:srgbClr val="000000"/>
                </a:solidFill>
                <a:latin typeface="Arial"/>
              </a:rPr>
              <a:t>dead</a:t>
            </a:r>
            <a:r>
              <a:rPr lang="da-DK" sz="1799" dirty="0">
                <a:solidFill>
                  <a:srgbClr val="000000"/>
                </a:solidFill>
                <a:latin typeface="Arial"/>
              </a:rPr>
              <a:t> </a:t>
            </a:r>
            <a:r>
              <a:rPr lang="da-DK" sz="1799" dirty="0" err="1">
                <a:solidFill>
                  <a:srgbClr val="000000"/>
                </a:solidFill>
                <a:latin typeface="Arial"/>
              </a:rPr>
              <a:t>wood</a:t>
            </a:r>
            <a:r>
              <a:rPr lang="da-DK" sz="1799" dirty="0">
                <a:solidFill>
                  <a:srgbClr val="000000"/>
                </a:solidFill>
              </a:rPr>
              <a:t> and </a:t>
            </a:r>
            <a:r>
              <a:rPr lang="da-DK" sz="1799" dirty="0" err="1">
                <a:solidFill>
                  <a:srgbClr val="000000"/>
                </a:solidFill>
              </a:rPr>
              <a:t>felling</a:t>
            </a:r>
            <a:r>
              <a:rPr lang="da-DK" sz="1799" dirty="0">
                <a:solidFill>
                  <a:srgbClr val="000000"/>
                </a:solidFill>
              </a:rPr>
              <a:t> of non-</a:t>
            </a:r>
            <a:r>
              <a:rPr lang="da-DK" sz="1799" dirty="0" err="1">
                <a:solidFill>
                  <a:srgbClr val="000000"/>
                </a:solidFill>
              </a:rPr>
              <a:t>native</a:t>
            </a:r>
            <a:r>
              <a:rPr lang="da-DK" sz="1799" dirty="0">
                <a:solidFill>
                  <a:srgbClr val="000000"/>
                </a:solidFill>
              </a:rPr>
              <a:t> species </a:t>
            </a:r>
            <a:endParaRPr lang="da-DK" sz="17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73EA5D8-A9CC-4595-8626-58C3E22355C5}"/>
              </a:ext>
            </a:extLst>
          </p:cNvPr>
          <p:cNvSpPr/>
          <p:nvPr/>
        </p:nvSpPr>
        <p:spPr>
          <a:xfrm>
            <a:off x="9539496" y="4876030"/>
            <a:ext cx="2649329" cy="175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/>
            <a:r>
              <a:rPr lang="en-US" sz="1799" dirty="0">
                <a:solidFill>
                  <a:srgbClr val="000000"/>
                </a:solidFill>
              </a:rPr>
              <a:t>Large herbivores such as moose</a:t>
            </a:r>
            <a:r>
              <a:rPr lang="en-US" sz="1799">
                <a:solidFill>
                  <a:srgbClr val="000000"/>
                </a:solidFill>
              </a:rPr>
              <a:t>, cattle </a:t>
            </a:r>
            <a:r>
              <a:rPr lang="en-US" sz="1799" dirty="0">
                <a:solidFill>
                  <a:srgbClr val="000000"/>
                </a:solidFill>
              </a:rPr>
              <a:t>and deer, which can create habitats for many different plants, animals and fungi.</a:t>
            </a:r>
            <a:endParaRPr lang="da-DK" sz="1799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F3E490C7-9158-4ED6-8690-3C295E4FE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22" y="2039110"/>
            <a:ext cx="2879250" cy="2779780"/>
          </a:xfrm>
          <a:prstGeom prst="ellipse">
            <a:avLst/>
          </a:prstGeom>
        </p:spPr>
      </p:pic>
      <p:pic>
        <p:nvPicPr>
          <p:cNvPr id="1028" name="Picture 4" descr="Mere urørt skov skal styrke naturen - Danmarks Naturfredningsforening">
            <a:extLst>
              <a:ext uri="{FF2B5EF4-FFF2-40B4-BE49-F238E27FC236}">
                <a16:creationId xmlns:a16="http://schemas.microsoft.com/office/drawing/2014/main" id="{23A5490A-5E15-48E3-8929-15117C879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15" y="2122313"/>
            <a:ext cx="2879250" cy="27537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aturstyrelsen.dk/media/h1clqzen/1600px_colourbox56612321.jpg?width=960">
            <a:extLst>
              <a:ext uri="{FF2B5EF4-FFF2-40B4-BE49-F238E27FC236}">
                <a16:creationId xmlns:a16="http://schemas.microsoft.com/office/drawing/2014/main" id="{BB0DC7EC-4D49-4D40-AC7D-1CD2B305C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1" y="1989375"/>
            <a:ext cx="2948805" cy="28792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im.dk/media/2qvnqcba/tranum_skov_fyr_heste_.jpg?width=960">
            <a:extLst>
              <a:ext uri="{FF2B5EF4-FFF2-40B4-BE49-F238E27FC236}">
                <a16:creationId xmlns:a16="http://schemas.microsoft.com/office/drawing/2014/main" id="{D2A1908C-D7E4-4FD2-A727-0261DE936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t="24244" r="12249"/>
          <a:stretch/>
        </p:blipFill>
        <p:spPr bwMode="auto">
          <a:xfrm>
            <a:off x="9250675" y="1981970"/>
            <a:ext cx="2879250" cy="28369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DE91455-F25A-42D5-AAF0-21955ED72F84}"/>
              </a:ext>
            </a:extLst>
          </p:cNvPr>
          <p:cNvSpPr txBox="1"/>
          <p:nvPr/>
        </p:nvSpPr>
        <p:spPr>
          <a:xfrm>
            <a:off x="405780" y="5949280"/>
            <a:ext cx="230425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Photos: Lars Ostenfeld</a:t>
            </a:r>
          </a:p>
        </p:txBody>
      </p:sp>
    </p:spTree>
    <p:extLst>
      <p:ext uri="{BB962C8B-B14F-4D97-AF65-F5344CB8AC3E}">
        <p14:creationId xmlns:p14="http://schemas.microsoft.com/office/powerpoint/2010/main" val="149523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turstyrelsen.dk/media/h1clqzen/1600px_colourbox56612321.jpg?width=960">
            <a:extLst>
              <a:ext uri="{FF2B5EF4-FFF2-40B4-BE49-F238E27FC236}">
                <a16:creationId xmlns:a16="http://schemas.microsoft.com/office/drawing/2014/main" id="{1FA6B3F7-6DB3-407F-B80A-E2427F79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290"/>
            <a:ext cx="12287100" cy="82041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15EC8683-C75B-47C4-BA40-6248B29D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tx2">
                    <a:lumMod val="25000"/>
                  </a:schemeClr>
                </a:solidFill>
              </a:rPr>
              <a:t>Thank</a:t>
            </a:r>
            <a:r>
              <a:rPr lang="da-DK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dirty="0" err="1">
                <a:solidFill>
                  <a:schemeClr val="tx2">
                    <a:lumMod val="25000"/>
                  </a:schemeClr>
                </a:solidFill>
              </a:rPr>
              <a:t>you</a:t>
            </a:r>
            <a:r>
              <a:rPr lang="da-DK" dirty="0">
                <a:solidFill>
                  <a:schemeClr val="tx2">
                    <a:lumMod val="25000"/>
                  </a:schemeClr>
                </a:solidFill>
              </a:rPr>
              <a:t> !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A7055646-7B51-4395-ABEB-863C4E090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b="0" dirty="0"/>
          </a:p>
          <a:p>
            <a:endParaRPr lang="da-DK" b="0" dirty="0"/>
          </a:p>
          <a:p>
            <a:endParaRPr lang="da-DK" b="0" dirty="0"/>
          </a:p>
          <a:p>
            <a:endParaRPr lang="da-DK" b="0" dirty="0"/>
          </a:p>
          <a:p>
            <a:endParaRPr lang="da-DK" b="0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DE745D-70C3-407C-9B08-6BC66845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Ministry of Green Transission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580F37-456C-44E9-984F-F12D2944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13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AE7198D-EFF0-46BB-B814-65D233B4858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E1BC0B6-E921-4052-8FDF-DD92DC6BE990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59DDB7F-602B-4B7F-BE11-B19245C5107B}"/>
              </a:ext>
            </a:extLst>
          </p:cNvPr>
          <p:cNvSpPr txBox="1"/>
          <p:nvPr/>
        </p:nvSpPr>
        <p:spPr>
          <a:xfrm>
            <a:off x="2998068" y="707798"/>
            <a:ext cx="5400600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indent="-216000" algn="ctr">
              <a:buNone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We are working with definitions and criteria, </a:t>
            </a:r>
          </a:p>
          <a:p>
            <a:pPr indent="-216000" algn="ctr">
              <a:buNone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We will be glad for any experience, point of view</a:t>
            </a:r>
          </a:p>
          <a:p>
            <a:pPr indent="-216000" algn="ctr">
              <a:buNone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 and any input you can give us </a:t>
            </a:r>
          </a:p>
          <a:p>
            <a:pPr indent="-216000" algn="ctr">
              <a:buNone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during these days or in the coming weeks</a:t>
            </a:r>
            <a:endParaRPr lang="da-DK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E9F953D-D149-4050-8FA1-A32EF48225E9}"/>
              </a:ext>
            </a:extLst>
          </p:cNvPr>
          <p:cNvSpPr txBox="1"/>
          <p:nvPr/>
        </p:nvSpPr>
        <p:spPr>
          <a:xfrm>
            <a:off x="10385822" y="-104809"/>
            <a:ext cx="230425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Photo: Lars Ostenfeld</a:t>
            </a:r>
          </a:p>
        </p:txBody>
      </p:sp>
    </p:spTree>
    <p:extLst>
      <p:ext uri="{BB962C8B-B14F-4D97-AF65-F5344CB8AC3E}">
        <p14:creationId xmlns:p14="http://schemas.microsoft.com/office/powerpoint/2010/main" val="337170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FA27328E-1CF3-4A43-8A9A-23632319123F}"/>
              </a:ext>
            </a:extLst>
          </p:cNvPr>
          <p:cNvSpPr/>
          <p:nvPr/>
        </p:nvSpPr>
        <p:spPr>
          <a:xfrm>
            <a:off x="6310436" y="1052736"/>
            <a:ext cx="5184576" cy="5028977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CF20EE6-5ADF-4FE0-AA78-0E14403F8C41}"/>
              </a:ext>
            </a:extLst>
          </p:cNvPr>
          <p:cNvSpPr/>
          <p:nvPr/>
        </p:nvSpPr>
        <p:spPr>
          <a:xfrm>
            <a:off x="459158" y="1050018"/>
            <a:ext cx="5437160" cy="5031695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2F5232-B35E-4F81-A0A5-F1713903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59" y="188640"/>
            <a:ext cx="11078792" cy="72008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a-DK" dirty="0">
                <a:solidFill>
                  <a:schemeClr val="tx2">
                    <a:lumMod val="25000"/>
                  </a:schemeClr>
                </a:solidFill>
              </a:rPr>
              <a:t> Green agreement </a:t>
            </a:r>
            <a:r>
              <a:rPr lang="da-DK" dirty="0" err="1">
                <a:solidFill>
                  <a:schemeClr val="tx2">
                    <a:lumMod val="25000"/>
                  </a:schemeClr>
                </a:solidFill>
              </a:rPr>
              <a:t>between</a:t>
            </a:r>
            <a:r>
              <a:rPr lang="da-DK" dirty="0">
                <a:solidFill>
                  <a:schemeClr val="tx2">
                    <a:lumMod val="25000"/>
                  </a:schemeClr>
                </a:solidFill>
              </a:rPr>
              <a:t> the </a:t>
            </a:r>
            <a:r>
              <a:rPr lang="da-DK" dirty="0" err="1">
                <a:solidFill>
                  <a:schemeClr val="tx2">
                    <a:lumMod val="25000"/>
                  </a:schemeClr>
                </a:solidFill>
              </a:rPr>
              <a:t>government</a:t>
            </a:r>
            <a:r>
              <a:rPr lang="da-DK" dirty="0">
                <a:solidFill>
                  <a:schemeClr val="tx2">
                    <a:lumMod val="25000"/>
                  </a:schemeClr>
                </a:solidFill>
              </a:rPr>
              <a:t> and organisations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8D7980-538F-4D4B-8FC5-FECE38A740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517" y="1268760"/>
            <a:ext cx="4794823" cy="4885289"/>
          </a:xfrm>
        </p:spPr>
        <p:txBody>
          <a:bodyPr/>
          <a:lstStyle/>
          <a:p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Green agreement from 24 June 2024 between</a:t>
            </a:r>
          </a:p>
          <a:p>
            <a:endParaRPr lang="en-US" sz="1800" dirty="0">
              <a:solidFill>
                <a:schemeClr val="tx2">
                  <a:lumMod val="25000"/>
                </a:schemeClr>
              </a:solidFill>
            </a:endParaRPr>
          </a:p>
          <a:p>
            <a:endParaRPr lang="en-US" sz="180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Danish Government (the Social Democratic Party, the Liberal Party, and the Moderates)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Danish Agriculture and Food Council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The Danish Society for Nature Conservation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The Danish Food and Allied Workers’ Union ( NNF)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The Danish Metal Workers Union,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Confederation of Danish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KL - Local Government Denmark</a:t>
            </a:r>
            <a:r>
              <a:rPr lang="en-US" sz="1800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0" i="1" dirty="0">
                <a:solidFill>
                  <a:schemeClr val="tx2">
                    <a:lumMod val="25000"/>
                  </a:schemeClr>
                </a:solidFill>
              </a:rPr>
              <a:t>Political negotiations between the government and the Danish Parliament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1C4617-935B-4594-84E5-0618EA56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7868" y="6499530"/>
            <a:ext cx="5652000" cy="201461"/>
          </a:xfrm>
        </p:spPr>
        <p:txBody>
          <a:bodyPr/>
          <a:lstStyle/>
          <a:p>
            <a:r>
              <a:rPr lang="da-DK" dirty="0" err="1"/>
              <a:t>Ministry</a:t>
            </a:r>
            <a:r>
              <a:rPr lang="da-DK" dirty="0"/>
              <a:t> of Green Transition and </a:t>
            </a:r>
            <a:r>
              <a:rPr lang="da-DK" dirty="0" err="1"/>
              <a:t>Ministry</a:t>
            </a:r>
            <a:r>
              <a:rPr lang="da-DK" dirty="0"/>
              <a:t> of Environment and </a:t>
            </a:r>
            <a:r>
              <a:rPr lang="da-DK" dirty="0" err="1"/>
              <a:t>Gender</a:t>
            </a:r>
            <a:r>
              <a:rPr lang="da-DK" dirty="0"/>
              <a:t> </a:t>
            </a:r>
            <a:r>
              <a:rPr lang="da-DK" dirty="0" err="1"/>
              <a:t>Equality</a:t>
            </a:r>
            <a:endParaRPr lang="da-DK" dirty="0"/>
          </a:p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A0BE7C-8CF3-47F1-8481-28A2F720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5584DFB-CFDF-497A-A111-04F243FE8DF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1BC0B6-E921-4052-8FDF-DD92DC6BE990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13" name="Pladsholder til indhold 3">
            <a:extLst>
              <a:ext uri="{FF2B5EF4-FFF2-40B4-BE49-F238E27FC236}">
                <a16:creationId xmlns:a16="http://schemas.microsoft.com/office/drawing/2014/main" id="{05D2BFA1-2600-40FB-A0A1-AD7B6ACC42A0}"/>
              </a:ext>
            </a:extLst>
          </p:cNvPr>
          <p:cNvSpPr txBox="1">
            <a:spLocks noGrp="1"/>
          </p:cNvSpPr>
          <p:nvPr>
            <p:ph sz="quarter" idx="14"/>
          </p:nvPr>
        </p:nvSpPr>
        <p:spPr>
          <a:xfrm>
            <a:off x="6742484" y="1484785"/>
            <a:ext cx="4752528" cy="3744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The agreement presents:</a:t>
            </a:r>
          </a:p>
          <a:p>
            <a:endParaRPr lang="da-DK" sz="1800" b="0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buNone/>
            </a:pPr>
            <a:r>
              <a:rPr lang="da-DK" sz="1800" i="1" dirty="0">
                <a:solidFill>
                  <a:schemeClr val="tx2">
                    <a:lumMod val="25000"/>
                  </a:schemeClr>
                </a:solidFill>
              </a:rPr>
              <a:t>Model for a greenhouse gas </a:t>
            </a:r>
            <a:r>
              <a:rPr lang="da-DK" sz="1800" i="1" dirty="0" err="1">
                <a:solidFill>
                  <a:schemeClr val="tx2">
                    <a:lumMod val="25000"/>
                  </a:schemeClr>
                </a:solidFill>
              </a:rPr>
              <a:t>tax</a:t>
            </a:r>
            <a:r>
              <a:rPr lang="da-DK" sz="1800" i="1" dirty="0">
                <a:solidFill>
                  <a:schemeClr val="tx2">
                    <a:lumMod val="25000"/>
                  </a:schemeClr>
                </a:solidFill>
              </a:rPr>
              <a:t> on </a:t>
            </a:r>
            <a:r>
              <a:rPr lang="da-DK" sz="1800" i="1" dirty="0" err="1">
                <a:solidFill>
                  <a:schemeClr val="tx2">
                    <a:lumMod val="25000"/>
                  </a:schemeClr>
                </a:solidFill>
              </a:rPr>
              <a:t>agricultural</a:t>
            </a:r>
            <a:r>
              <a:rPr lang="da-DK" sz="18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sz="1800" i="1" dirty="0" err="1">
                <a:solidFill>
                  <a:schemeClr val="tx2">
                    <a:lumMod val="25000"/>
                  </a:schemeClr>
                </a:solidFill>
              </a:rPr>
              <a:t>production</a:t>
            </a:r>
            <a:r>
              <a:rPr lang="da-DK" sz="1800" i="1" dirty="0">
                <a:solidFill>
                  <a:schemeClr val="tx2">
                    <a:lumMod val="25000"/>
                  </a:schemeClr>
                </a:solidFill>
              </a:rPr>
              <a:t>, and </a:t>
            </a:r>
            <a:r>
              <a:rPr lang="da-DK" sz="1800" i="1" dirty="0" err="1">
                <a:solidFill>
                  <a:schemeClr val="tx2">
                    <a:lumMod val="25000"/>
                  </a:schemeClr>
                </a:solidFill>
              </a:rPr>
              <a:t>efforts</a:t>
            </a:r>
            <a:r>
              <a:rPr lang="da-DK" sz="1800" i="1" dirty="0">
                <a:solidFill>
                  <a:schemeClr val="tx2">
                    <a:lumMod val="25000"/>
                  </a:schemeClr>
                </a:solidFill>
              </a:rPr>
              <a:t> to </a:t>
            </a:r>
            <a:r>
              <a:rPr lang="da-DK" sz="1800" i="1" dirty="0" err="1">
                <a:solidFill>
                  <a:schemeClr val="tx2">
                    <a:lumMod val="25000"/>
                  </a:schemeClr>
                </a:solidFill>
              </a:rPr>
              <a:t>improve</a:t>
            </a:r>
            <a:r>
              <a:rPr lang="da-DK" sz="1800" i="1" dirty="0">
                <a:solidFill>
                  <a:schemeClr val="tx2">
                    <a:lumMod val="25000"/>
                  </a:schemeClr>
                </a:solidFill>
              </a:rPr>
              <a:t> nature, </a:t>
            </a:r>
            <a:r>
              <a:rPr lang="da-DK" sz="1800" i="1" dirty="0" err="1">
                <a:solidFill>
                  <a:schemeClr val="tx2">
                    <a:lumMod val="25000"/>
                  </a:schemeClr>
                </a:solidFill>
              </a:rPr>
              <a:t>biodiversity</a:t>
            </a:r>
            <a:r>
              <a:rPr lang="da-DK" sz="1800" i="1" dirty="0">
                <a:solidFill>
                  <a:schemeClr val="tx2">
                    <a:lumMod val="25000"/>
                  </a:schemeClr>
                </a:solidFill>
              </a:rPr>
              <a:t> and </a:t>
            </a:r>
            <a:r>
              <a:rPr lang="da-DK" sz="1800" i="1" dirty="0" err="1">
                <a:solidFill>
                  <a:schemeClr val="tx2">
                    <a:lumMod val="25000"/>
                  </a:schemeClr>
                </a:solidFill>
              </a:rPr>
              <a:t>water</a:t>
            </a:r>
            <a:r>
              <a:rPr lang="da-DK" sz="1800" b="0" i="1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endParaRPr lang="da-DK" sz="1800" b="0" dirty="0">
              <a:solidFill>
                <a:schemeClr val="tx2">
                  <a:lumMod val="25000"/>
                </a:schemeClr>
              </a:solidFill>
            </a:endParaRPr>
          </a:p>
          <a:p>
            <a:endParaRPr lang="da-DK" sz="1800" b="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The initiatives must contribute to: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Achieving climate targets (reducing Co2)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Implementing the water framework directive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Contribute to the EU target of 30 % protected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endParaRPr lang="da-DK" b="0" dirty="0"/>
          </a:p>
          <a:p>
            <a:endParaRPr lang="da-DK" b="0" dirty="0"/>
          </a:p>
          <a:p>
            <a:endParaRPr lang="da-DK" b="0" dirty="0"/>
          </a:p>
          <a:p>
            <a:endParaRPr lang="da-DK" b="0" dirty="0"/>
          </a:p>
          <a:p>
            <a:endParaRPr lang="en-US" b="0" dirty="0"/>
          </a:p>
        </p:txBody>
      </p:sp>
      <p:pic>
        <p:nvPicPr>
          <p:cNvPr id="10" name="Grafik 9" descr="Skål">
            <a:extLst>
              <a:ext uri="{FF2B5EF4-FFF2-40B4-BE49-F238E27FC236}">
                <a16:creationId xmlns:a16="http://schemas.microsoft.com/office/drawing/2014/main" id="{847EDC6D-6819-4DC4-8391-64B8480E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300" y="5157192"/>
            <a:ext cx="720080" cy="720080"/>
          </a:xfrm>
          <a:prstGeom prst="rect">
            <a:avLst/>
          </a:prstGeom>
        </p:spPr>
      </p:pic>
      <p:pic>
        <p:nvPicPr>
          <p:cNvPr id="12" name="Grafik 11" descr="Kompas">
            <a:extLst>
              <a:ext uri="{FF2B5EF4-FFF2-40B4-BE49-F238E27FC236}">
                <a16:creationId xmlns:a16="http://schemas.microsoft.com/office/drawing/2014/main" id="{A29479F0-01C2-4E49-9B8A-2379294F7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2884" y="4970094"/>
            <a:ext cx="691154" cy="6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1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721C85-52DC-469B-94C9-C5A6589A61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9339" y="1052736"/>
            <a:ext cx="4870336" cy="4886325"/>
          </a:xfrm>
        </p:spPr>
        <p:txBody>
          <a:bodyPr/>
          <a:lstStyle/>
          <a:p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The agreement contains:</a:t>
            </a:r>
          </a:p>
          <a:p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A Green Area Fund, which will set-aside 15 % of existing agricultural areas (approx. 400.000 hectares) to forest and nature: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  <a:p>
            <a:pPr marL="558900" lvl="1" indent="-34290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250.000 ha afforestation (an expansion of forest area by 40 %)Of these 100.000 ha must become set-aside forests </a:t>
            </a:r>
          </a:p>
          <a:p>
            <a:pPr>
              <a:buNone/>
            </a:pPr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  <a:p>
            <a:pPr marL="501750" lvl="1" indent="-34290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140.000 hectares drained peatlands in agricultural use and their buffer zones must be rewetted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  <a:p>
            <a:pPr marL="501750" lvl="1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Furthermore the government will work on permanent </a:t>
            </a:r>
            <a:r>
              <a:rPr lang="en-US" b="0" dirty="0" err="1">
                <a:solidFill>
                  <a:schemeClr val="tx2">
                    <a:lumMod val="25000"/>
                  </a:schemeClr>
                </a:solidFill>
              </a:rPr>
              <a:t>extensification</a:t>
            </a: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 also on agricultural land</a:t>
            </a:r>
            <a:endParaRPr lang="da-DK" b="0" dirty="0">
              <a:solidFill>
                <a:schemeClr val="tx2">
                  <a:lumMod val="25000"/>
                </a:schemeClr>
              </a:solidFill>
            </a:endParaRPr>
          </a:p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58F10A-C09F-4090-9AD3-1CB1CCB8D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E71F3F-1C8B-4D0E-9BF2-6D4D8B28BE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1BC0B6-E921-4052-8FDF-DD92DC6BE990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A42692-A55E-4538-9350-A6A3A89C20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6060" y="350253"/>
            <a:ext cx="10887075" cy="4667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The agreement will set-aside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agricultural areas into forest and nature</a:t>
            </a:r>
            <a:endParaRPr lang="da-DK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3" name="Pladsholder til billede 12">
            <a:extLst>
              <a:ext uri="{FF2B5EF4-FFF2-40B4-BE49-F238E27FC236}">
                <a16:creationId xmlns:a16="http://schemas.microsoft.com/office/drawing/2014/main" id="{D23FCC09-C73E-4D58-96C2-D57923BD5A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r="21647"/>
          <a:stretch>
            <a:fillRect/>
          </a:stretch>
        </p:blipFill>
        <p:spPr>
          <a:xfrm>
            <a:off x="6310436" y="980727"/>
            <a:ext cx="4929050" cy="541807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CF1B21D-AA29-4D3F-B2BE-22783DEDEF2E}"/>
              </a:ext>
            </a:extLst>
          </p:cNvPr>
          <p:cNvSpPr/>
          <p:nvPr/>
        </p:nvSpPr>
        <p:spPr>
          <a:xfrm>
            <a:off x="783508" y="980728"/>
            <a:ext cx="5094880" cy="5418072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AAABFA5D-7A3E-42F9-9289-8C93C404D9C9}"/>
              </a:ext>
            </a:extLst>
          </p:cNvPr>
          <p:cNvSpPr txBox="1">
            <a:spLocks/>
          </p:cNvSpPr>
          <p:nvPr/>
        </p:nvSpPr>
        <p:spPr>
          <a:xfrm>
            <a:off x="-962372" y="649953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/>
              <a:t>Ministry</a:t>
            </a:r>
            <a:r>
              <a:rPr lang="da-DK" dirty="0"/>
              <a:t> of Green Transition and </a:t>
            </a:r>
            <a:r>
              <a:rPr lang="da-DK" dirty="0" err="1"/>
              <a:t>Ministry</a:t>
            </a:r>
            <a:r>
              <a:rPr lang="da-DK" dirty="0"/>
              <a:t> of Environment and </a:t>
            </a:r>
            <a:r>
              <a:rPr lang="da-DK" dirty="0" err="1"/>
              <a:t>Gender</a:t>
            </a:r>
            <a:r>
              <a:rPr lang="da-DK" dirty="0"/>
              <a:t> </a:t>
            </a:r>
            <a:r>
              <a:rPr lang="da-DK" dirty="0" err="1"/>
              <a:t>Equality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544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AB97F85-573C-4410-A6C6-A31B6724B35C}"/>
              </a:ext>
            </a:extLst>
          </p:cNvPr>
          <p:cNvSpPr/>
          <p:nvPr/>
        </p:nvSpPr>
        <p:spPr>
          <a:xfrm>
            <a:off x="6373096" y="1325327"/>
            <a:ext cx="4752529" cy="47563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C91A0F-9C6B-4C21-8DE9-86774CDF0D72}"/>
              </a:ext>
            </a:extLst>
          </p:cNvPr>
          <p:cNvSpPr/>
          <p:nvPr/>
        </p:nvSpPr>
        <p:spPr>
          <a:xfrm>
            <a:off x="1053852" y="1325326"/>
            <a:ext cx="4752529" cy="475638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108090-6862-443F-B399-C0536910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err="1"/>
              <a:t>Ministry</a:t>
            </a:r>
            <a:r>
              <a:rPr lang="da-DK" dirty="0"/>
              <a:t> of Green Transition and </a:t>
            </a:r>
            <a:r>
              <a:rPr lang="da-DK" dirty="0" err="1"/>
              <a:t>Ministry</a:t>
            </a:r>
            <a:r>
              <a:rPr lang="da-DK" dirty="0"/>
              <a:t> of Environment and </a:t>
            </a:r>
            <a:r>
              <a:rPr lang="da-DK" dirty="0" err="1"/>
              <a:t>Gender</a:t>
            </a:r>
            <a:r>
              <a:rPr lang="da-DK" dirty="0"/>
              <a:t> </a:t>
            </a:r>
            <a:r>
              <a:rPr lang="da-DK" dirty="0" err="1"/>
              <a:t>Equality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9A9D6E-1804-4097-864F-F16DDBF6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B2EA208-F796-4F6C-931B-543C4260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1BC0B6-E921-4052-8FDF-DD92DC6BE990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C3712209-B45B-49E0-87E6-953EF3CEB4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7868" y="1493955"/>
            <a:ext cx="4410299" cy="4452312"/>
          </a:xfrm>
        </p:spPr>
        <p:txBody>
          <a:bodyPr/>
          <a:lstStyle/>
          <a:p>
            <a:pPr>
              <a:buNone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A new law that will contribute to the biodiversity strategy's goals for protected areas </a:t>
            </a:r>
            <a:endParaRPr lang="da-DK" sz="1800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buNone/>
            </a:pPr>
            <a:endParaRPr lang="da-DK" sz="1800" b="0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buNone/>
            </a:pPr>
            <a:endParaRPr lang="da-DK" sz="1800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The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government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 must present a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law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 on nature and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biodiversity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The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law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will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define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different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 types of areal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protection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 and set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targets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 on at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least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 20 %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protected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sz="1800" b="0" dirty="0" err="1">
                <a:solidFill>
                  <a:schemeClr val="tx2">
                    <a:lumMod val="25000"/>
                  </a:schemeClr>
                </a:solidFill>
              </a:rPr>
              <a:t>areas</a:t>
            </a:r>
            <a:r>
              <a:rPr lang="da-DK" sz="1800" b="0" dirty="0">
                <a:solidFill>
                  <a:schemeClr val="tx2">
                    <a:lumMod val="25000"/>
                  </a:schemeClr>
                </a:solidFill>
              </a:rPr>
              <a:t> on land. (</a:t>
            </a: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DK has today 14,8 %).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>
                    <a:lumMod val="25000"/>
                  </a:schemeClr>
                </a:solidFill>
              </a:rPr>
              <a:t>Denmark will have 31.7 protected and 10 per cent strictly protected areas at sea by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None/>
            </a:pPr>
            <a:endParaRPr lang="en-US" b="0" dirty="0"/>
          </a:p>
          <a:p>
            <a:pPr>
              <a:buNone/>
            </a:pPr>
            <a:r>
              <a:rPr lang="da-DK" b="0" dirty="0"/>
              <a:t>	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  <a:p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A790CA6-9CF3-4C98-BED2-4CDD80510C42}"/>
              </a:ext>
            </a:extLst>
          </p:cNvPr>
          <p:cNvSpPr txBox="1"/>
          <p:nvPr/>
        </p:nvSpPr>
        <p:spPr>
          <a:xfrm>
            <a:off x="6580659" y="1488560"/>
            <a:ext cx="4482305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Improvement in the conditions of nature</a:t>
            </a:r>
          </a:p>
          <a:p>
            <a:pPr>
              <a:buNone/>
            </a:pPr>
            <a:r>
              <a:rPr lang="en-US" i="1" dirty="0">
                <a:solidFill>
                  <a:schemeClr val="tx2">
                    <a:lumMod val="25000"/>
                  </a:schemeClr>
                </a:solidFill>
              </a:rPr>
              <a:t>In Denmark, the main obstacles in achieving a good state of nature are nitrogen emissions and too small and fragmented nature areas. </a:t>
            </a:r>
          </a:p>
          <a:p>
            <a:pPr>
              <a:buNone/>
            </a:pPr>
            <a:endParaRPr lang="en-US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The agreement also helps here:</a:t>
            </a:r>
          </a:p>
          <a:p>
            <a:pPr>
              <a:buNone/>
            </a:pPr>
            <a:endParaRPr lang="da-DK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Nitrogen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More and larger areas of nature</a:t>
            </a:r>
          </a:p>
          <a:p>
            <a:endParaRPr lang="da-DK" dirty="0" err="1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BAC0E77-387B-489A-8B85-B21E3BE25026}"/>
              </a:ext>
            </a:extLst>
          </p:cNvPr>
          <p:cNvSpPr txBox="1"/>
          <p:nvPr/>
        </p:nvSpPr>
        <p:spPr>
          <a:xfrm>
            <a:off x="1111460" y="309662"/>
            <a:ext cx="10269660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The agreement will contribute to improvement of nature and biodiversity </a:t>
            </a:r>
          </a:p>
          <a:p>
            <a:endParaRPr lang="da-DK" dirty="0" err="1"/>
          </a:p>
        </p:txBody>
      </p:sp>
      <p:pic>
        <p:nvPicPr>
          <p:cNvPr id="16" name="Grafik 15" descr="Bullseye">
            <a:extLst>
              <a:ext uri="{FF2B5EF4-FFF2-40B4-BE49-F238E27FC236}">
                <a16:creationId xmlns:a16="http://schemas.microsoft.com/office/drawing/2014/main" id="{1A102D23-2E45-4CF7-A6C9-422266CAB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5775" y="5167312"/>
            <a:ext cx="914400" cy="914400"/>
          </a:xfrm>
          <a:prstGeom prst="rect">
            <a:avLst/>
          </a:prstGeom>
        </p:spPr>
      </p:pic>
      <p:pic>
        <p:nvPicPr>
          <p:cNvPr id="4" name="Grafik 3" descr="Løvtræ">
            <a:extLst>
              <a:ext uri="{FF2B5EF4-FFF2-40B4-BE49-F238E27FC236}">
                <a16:creationId xmlns:a16="http://schemas.microsoft.com/office/drawing/2014/main" id="{236EDF5F-8E89-4E1B-90A4-E25C46B49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0387" y="4994695"/>
            <a:ext cx="810569" cy="8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3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CD72280-2909-45A9-99AB-2E204D670931}"/>
              </a:ext>
            </a:extLst>
          </p:cNvPr>
          <p:cNvSpPr/>
          <p:nvPr/>
        </p:nvSpPr>
        <p:spPr>
          <a:xfrm>
            <a:off x="746860" y="1195388"/>
            <a:ext cx="5131528" cy="3817788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F2007D-93A8-4D12-98CC-E0F1D55528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66600" y="1371369"/>
            <a:ext cx="4752528" cy="3569800"/>
          </a:xfrm>
          <a:ln w="38100">
            <a:noFill/>
          </a:ln>
        </p:spPr>
        <p:txBody>
          <a:bodyPr/>
          <a:lstStyle/>
          <a:p>
            <a:pPr>
              <a:buNone/>
            </a:pPr>
            <a:r>
              <a:rPr lang="da-DK" sz="2000" b="0" i="1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2000" b="0" i="1" dirty="0" err="1">
                <a:solidFill>
                  <a:schemeClr val="bg2">
                    <a:lumMod val="25000"/>
                  </a:schemeClr>
                </a:solidFill>
              </a:rPr>
              <a:t>ome</a:t>
            </a:r>
            <a:r>
              <a:rPr lang="en-US" sz="2000" b="0" i="1" dirty="0">
                <a:solidFill>
                  <a:schemeClr val="bg2">
                    <a:lumMod val="25000"/>
                  </a:schemeClr>
                </a:solidFill>
              </a:rPr>
              <a:t> of the new forest and nature areas may become protected areas:</a:t>
            </a:r>
            <a:endParaRPr lang="da-DK" sz="2000" b="0" i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da-DK" b="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100.000 hectares private and public owned set-aside forests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The rewetted drained peatlands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Five additional nature national parks with the main purpose of protecting and restoring biodiversity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And new projects on other set-aside areas</a:t>
            </a:r>
            <a:r>
              <a:rPr lang="en-US" b="0" dirty="0"/>
              <a:t>. </a:t>
            </a:r>
            <a:r>
              <a:rPr lang="da-DK" b="0" dirty="0"/>
              <a:t>	</a:t>
            </a:r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A87F0D-AB9A-4C43-AE0E-9C57D57704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Ministry</a:t>
            </a:r>
            <a:r>
              <a:rPr lang="da-DK" dirty="0"/>
              <a:t> of Green Transition and </a:t>
            </a:r>
            <a:r>
              <a:rPr lang="da-DK" dirty="0" err="1"/>
              <a:t>Ministry</a:t>
            </a:r>
            <a:r>
              <a:rPr lang="da-DK" dirty="0"/>
              <a:t> of Environment and </a:t>
            </a:r>
            <a:r>
              <a:rPr lang="da-DK" dirty="0" err="1"/>
              <a:t>Gender</a:t>
            </a:r>
            <a:r>
              <a:rPr lang="da-DK" dirty="0"/>
              <a:t> </a:t>
            </a:r>
            <a:r>
              <a:rPr lang="da-DK" dirty="0" err="1"/>
              <a:t>Equality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0B725F-1F15-4CBC-B83E-C5354B4C8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EE430BD-ABE0-4724-BF45-1613DF86C7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EAF8ED5-14F8-4145-BEF3-63CF66CE9DA6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E2D276A-C5B2-467D-86BA-680D4FF2C9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860" y="312738"/>
            <a:ext cx="10887075" cy="466725"/>
          </a:xfrm>
        </p:spPr>
        <p:txBody>
          <a:bodyPr/>
          <a:lstStyle/>
          <a:p>
            <a:r>
              <a:rPr lang="da-DK" dirty="0"/>
              <a:t>New </a:t>
            </a:r>
            <a:r>
              <a:rPr lang="da-DK" dirty="0" err="1"/>
              <a:t>areas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protected</a:t>
            </a:r>
            <a:endParaRPr lang="da-DK" dirty="0"/>
          </a:p>
        </p:txBody>
      </p:sp>
      <p:pic>
        <p:nvPicPr>
          <p:cNvPr id="10" name="Billede 9" descr="https://naturstyrelsen.dk/media/f3fison0/almindingen-topbanner.jpg?width=960">
            <a:extLst>
              <a:ext uri="{FF2B5EF4-FFF2-40B4-BE49-F238E27FC236}">
                <a16:creationId xmlns:a16="http://schemas.microsoft.com/office/drawing/2014/main" id="{DAC1D55B-AE78-4060-98EB-75E00F0280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97" y="1195388"/>
            <a:ext cx="5520639" cy="211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lede 11" descr="En flok europæisk bison i åbent område.">
            <a:extLst>
              <a:ext uri="{FF2B5EF4-FFF2-40B4-BE49-F238E27FC236}">
                <a16:creationId xmlns:a16="http://schemas.microsoft.com/office/drawing/2014/main" id="{C43C7829-424B-4B52-B68F-DD3E6AC3FE6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2" b="23128"/>
          <a:stretch/>
        </p:blipFill>
        <p:spPr bwMode="auto">
          <a:xfrm>
            <a:off x="6190396" y="3571652"/>
            <a:ext cx="5520639" cy="2161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ladsholder til sidefod 4">
            <a:extLst>
              <a:ext uri="{FF2B5EF4-FFF2-40B4-BE49-F238E27FC236}">
                <a16:creationId xmlns:a16="http://schemas.microsoft.com/office/drawing/2014/main" id="{1A140CE7-48EC-4417-BA5A-DBD9C6349546}"/>
              </a:ext>
            </a:extLst>
          </p:cNvPr>
          <p:cNvSpPr txBox="1">
            <a:spLocks/>
          </p:cNvSpPr>
          <p:nvPr/>
        </p:nvSpPr>
        <p:spPr>
          <a:xfrm>
            <a:off x="1197868" y="649953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800" kern="120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055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10AC6D85-CC35-42CF-AFEF-6D8136BCBC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66600" y="1362753"/>
            <a:ext cx="4674839" cy="3086819"/>
          </a:xfrm>
        </p:spPr>
        <p:txBody>
          <a:bodyPr/>
          <a:lstStyle/>
          <a:p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There is great interest in designating areas for strict protection and contribute to  the EU strategy</a:t>
            </a:r>
          </a:p>
          <a:p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b="0" i="1" dirty="0">
                <a:solidFill>
                  <a:schemeClr val="tx2">
                    <a:lumMod val="25000"/>
                  </a:schemeClr>
                </a:solidFill>
              </a:rPr>
              <a:t>And</a:t>
            </a:r>
          </a:p>
          <a:p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Strict protection must be defined in the upcoming law on Nature and Biodiversity</a:t>
            </a:r>
          </a:p>
          <a:p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That is why we are discussing the requirements to be categorized as strictly protected.</a:t>
            </a:r>
          </a:p>
          <a:p>
            <a:endParaRPr lang="en-US" b="0" dirty="0"/>
          </a:p>
          <a:p>
            <a:endParaRPr lang="da-DK" b="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EAE9017-6797-46CF-AF02-3BFB856D81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err="1"/>
              <a:t>Ministry</a:t>
            </a:r>
            <a:r>
              <a:rPr lang="da-DK" dirty="0"/>
              <a:t> of Green Transition and </a:t>
            </a:r>
            <a:r>
              <a:rPr lang="da-DK" dirty="0" err="1"/>
              <a:t>Ministry</a:t>
            </a:r>
            <a:r>
              <a:rPr lang="da-DK" dirty="0"/>
              <a:t> of Environment and </a:t>
            </a:r>
            <a:r>
              <a:rPr lang="da-DK" dirty="0" err="1"/>
              <a:t>Gender</a:t>
            </a:r>
            <a:r>
              <a:rPr lang="da-DK" dirty="0"/>
              <a:t> </a:t>
            </a:r>
            <a:r>
              <a:rPr lang="da-DK" dirty="0" err="1"/>
              <a:t>Equality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ECB964-1377-496B-89E9-3CAE2AC7E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20B07197-B4E8-497D-BB85-14EC08CAC1D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05157A-7C1B-449B-B310-9EA6B00CAFC4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D2C793-B718-4674-B189-61234376AB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3691" y="404664"/>
            <a:ext cx="10887075" cy="466725"/>
          </a:xfrm>
        </p:spPr>
        <p:txBody>
          <a:bodyPr/>
          <a:lstStyle/>
          <a:p>
            <a:r>
              <a:rPr lang="da-DK" dirty="0" err="1"/>
              <a:t>Considerations</a:t>
            </a:r>
            <a:r>
              <a:rPr lang="da-DK" dirty="0"/>
              <a:t> for </a:t>
            </a:r>
            <a:r>
              <a:rPr lang="da-DK" dirty="0" err="1"/>
              <a:t>strict</a:t>
            </a:r>
            <a:r>
              <a:rPr lang="da-DK" dirty="0"/>
              <a:t> </a:t>
            </a:r>
            <a:r>
              <a:rPr lang="da-DK" dirty="0" err="1"/>
              <a:t>protection</a:t>
            </a:r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32DEF33-15FF-4C63-B8CD-71E177A553A2}"/>
              </a:ext>
            </a:extLst>
          </p:cNvPr>
          <p:cNvSpPr/>
          <p:nvPr/>
        </p:nvSpPr>
        <p:spPr>
          <a:xfrm>
            <a:off x="765820" y="1195388"/>
            <a:ext cx="4875619" cy="325418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026" name="Picture 2" descr="https://naturstyrelsen.dk/media/3kph5f1h/1600px_colourbox58883281.jpg?width=960">
            <a:extLst>
              <a:ext uri="{FF2B5EF4-FFF2-40B4-BE49-F238E27FC236}">
                <a16:creationId xmlns:a16="http://schemas.microsoft.com/office/drawing/2014/main" id="{D94E877F-E6FE-4D62-AF73-B3FADFF70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1195388"/>
            <a:ext cx="4875619" cy="32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099A0AE-5384-438B-8545-AE908E717A70}"/>
              </a:ext>
            </a:extLst>
          </p:cNvPr>
          <p:cNvSpPr txBox="1"/>
          <p:nvPr/>
        </p:nvSpPr>
        <p:spPr>
          <a:xfrm>
            <a:off x="6472810" y="4312250"/>
            <a:ext cx="194421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Photo: Lars Ostenfeld</a:t>
            </a:r>
          </a:p>
        </p:txBody>
      </p:sp>
    </p:spTree>
    <p:extLst>
      <p:ext uri="{BB962C8B-B14F-4D97-AF65-F5344CB8AC3E}">
        <p14:creationId xmlns:p14="http://schemas.microsoft.com/office/powerpoint/2010/main" val="207255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97570F3-ACD4-4E46-A22F-46B8467574ED}"/>
              </a:ext>
            </a:extLst>
          </p:cNvPr>
          <p:cNvSpPr/>
          <p:nvPr/>
        </p:nvSpPr>
        <p:spPr>
          <a:xfrm>
            <a:off x="765820" y="1196752"/>
            <a:ext cx="4752528" cy="172819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28FAFB2-81CF-4E28-ABD9-F10AFEA8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334779"/>
            <a:ext cx="10886431" cy="468000"/>
          </a:xfrm>
        </p:spPr>
        <p:txBody>
          <a:bodyPr/>
          <a:lstStyle/>
          <a:p>
            <a:r>
              <a:rPr lang="da-DK" dirty="0" err="1">
                <a:solidFill>
                  <a:schemeClr val="bg2">
                    <a:lumMod val="25000"/>
                  </a:schemeClr>
                </a:solidFill>
              </a:rPr>
              <a:t>Protected</a:t>
            </a:r>
            <a:r>
              <a:rPr lang="da-DK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a-DK" dirty="0" err="1">
                <a:solidFill>
                  <a:schemeClr val="bg2">
                    <a:lumMod val="25000"/>
                  </a:schemeClr>
                </a:solidFill>
              </a:rPr>
              <a:t>areas</a:t>
            </a:r>
            <a:r>
              <a:rPr lang="da-DK" dirty="0">
                <a:solidFill>
                  <a:schemeClr val="bg2">
                    <a:lumMod val="25000"/>
                  </a:schemeClr>
                </a:solidFill>
              </a:rPr>
              <a:t> in Denmark  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A30BDE6-4D29-416B-9BD2-7967592A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err="1"/>
              <a:t>Ministry</a:t>
            </a:r>
            <a:r>
              <a:rPr lang="da-DK" dirty="0"/>
              <a:t> of Green </a:t>
            </a:r>
            <a:r>
              <a:rPr lang="da-DK" dirty="0" err="1"/>
              <a:t>Transissionand</a:t>
            </a:r>
            <a:r>
              <a:rPr lang="da-DK" dirty="0"/>
              <a:t> </a:t>
            </a:r>
            <a:r>
              <a:rPr lang="da-DK" dirty="0" err="1"/>
              <a:t>Ministry</a:t>
            </a:r>
            <a:r>
              <a:rPr lang="da-DK" dirty="0"/>
              <a:t> of Enverment and </a:t>
            </a:r>
            <a:r>
              <a:rPr lang="da-DK" dirty="0" err="1"/>
              <a:t>Gender</a:t>
            </a:r>
            <a:r>
              <a:rPr lang="da-DK" dirty="0"/>
              <a:t> </a:t>
            </a:r>
            <a:r>
              <a:rPr lang="da-DK" dirty="0" err="1"/>
              <a:t>Equality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6FF58B-5661-460C-B470-27D45C0C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5F057A1-F3FE-439F-9DE1-E3CEAEF8F1A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9D1126F-4E62-46B7-A472-C1C895DE1C00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0FEB47E-1248-47DC-B8EA-18B3FF3309E5}"/>
              </a:ext>
            </a:extLst>
          </p:cNvPr>
          <p:cNvSpPr/>
          <p:nvPr/>
        </p:nvSpPr>
        <p:spPr>
          <a:xfrm>
            <a:off x="6431913" y="1209646"/>
            <a:ext cx="4752528" cy="487206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524D6FB-4E56-4C78-BD06-7C873BAC82FB}"/>
              </a:ext>
            </a:extLst>
          </p:cNvPr>
          <p:cNvSpPr txBox="1"/>
          <p:nvPr/>
        </p:nvSpPr>
        <p:spPr>
          <a:xfrm>
            <a:off x="6598469" y="1196752"/>
            <a:ext cx="4464496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Protected areas consist of</a:t>
            </a:r>
          </a:p>
          <a:p>
            <a:endParaRPr lang="en-US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Nature 2000 areas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Nationally protected areas with nature types such as moors, dunes, streams, lakes. etc. The areas must not be changed and must not be fertilized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Designated areas that are protected for the sake of nature</a:t>
            </a:r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areas can be small. It is possible to do extensive forestry, release game and hunt, in some of the Nature 2000 areas there may be conventional agriculture. </a:t>
            </a:r>
          </a:p>
          <a:p>
            <a:endParaRPr lang="en-US" dirty="0"/>
          </a:p>
          <a:p>
            <a:endParaRPr lang="da-DK" dirty="0" err="1"/>
          </a:p>
        </p:txBody>
      </p:sp>
      <p:pic>
        <p:nvPicPr>
          <p:cNvPr id="13" name="Grafik 12" descr="Skovscene">
            <a:extLst>
              <a:ext uri="{FF2B5EF4-FFF2-40B4-BE49-F238E27FC236}">
                <a16:creationId xmlns:a16="http://schemas.microsoft.com/office/drawing/2014/main" id="{B2AD9C55-FCFF-428D-B5D7-00FF9C58A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9546" y="5286147"/>
            <a:ext cx="703419" cy="70341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4B69B1A-B162-41AD-BA11-50509B32B010}"/>
              </a:ext>
            </a:extLst>
          </p:cNvPr>
          <p:cNvSpPr/>
          <p:nvPr/>
        </p:nvSpPr>
        <p:spPr>
          <a:xfrm>
            <a:off x="876503" y="1264081"/>
            <a:ext cx="4544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bg2">
                    <a:lumMod val="25000"/>
                  </a:schemeClr>
                </a:solidFill>
              </a:rPr>
              <a:t>14.8 per cent of the Danish land </a:t>
            </a:r>
            <a:r>
              <a:rPr lang="da-DK" i="1" dirty="0" err="1">
                <a:solidFill>
                  <a:schemeClr val="bg2">
                    <a:lumMod val="25000"/>
                  </a:schemeClr>
                </a:solidFill>
              </a:rPr>
              <a:t>area</a:t>
            </a:r>
            <a:r>
              <a:rPr lang="da-DK" i="1" dirty="0">
                <a:solidFill>
                  <a:schemeClr val="bg2">
                    <a:lumMod val="25000"/>
                  </a:schemeClr>
                </a:solidFill>
              </a:rPr>
              <a:t> is </a:t>
            </a:r>
            <a:r>
              <a:rPr lang="da-DK" i="1" dirty="0" err="1">
                <a:solidFill>
                  <a:schemeClr val="bg2">
                    <a:lumMod val="25000"/>
                  </a:schemeClr>
                </a:solidFill>
              </a:rPr>
              <a:t>subject</a:t>
            </a:r>
            <a:r>
              <a:rPr lang="da-DK" i="1" dirty="0">
                <a:solidFill>
                  <a:schemeClr val="bg2">
                    <a:lumMod val="25000"/>
                  </a:schemeClr>
                </a:solidFill>
              </a:rPr>
              <a:t> to an areal </a:t>
            </a:r>
            <a:r>
              <a:rPr lang="da-DK" i="1" dirty="0" err="1">
                <a:solidFill>
                  <a:schemeClr val="bg2">
                    <a:lumMod val="25000"/>
                  </a:schemeClr>
                </a:solidFill>
              </a:rPr>
              <a:t>protection</a:t>
            </a:r>
            <a:r>
              <a:rPr lang="da-DK" i="1" dirty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da-DK" i="1" dirty="0" err="1">
                <a:solidFill>
                  <a:schemeClr val="bg2">
                    <a:lumMod val="25000"/>
                  </a:schemeClr>
                </a:solidFill>
              </a:rPr>
              <a:t>danish</a:t>
            </a:r>
            <a:r>
              <a:rPr lang="da-DK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a-DK" i="1" dirty="0" err="1">
                <a:solidFill>
                  <a:schemeClr val="bg2">
                    <a:lumMod val="25000"/>
                  </a:schemeClr>
                </a:solidFill>
              </a:rPr>
              <a:t>law</a:t>
            </a:r>
            <a:r>
              <a:rPr lang="da-DK" i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da-DK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Denmark does not yet have a legal definition of strictly protected areas</a:t>
            </a:r>
            <a:endParaRPr lang="da-DK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da-DK" i="1" dirty="0"/>
          </a:p>
          <a:p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300667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94302B-96F1-4E01-8425-26EF7B560A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7828" y="980728"/>
            <a:ext cx="4680520" cy="5038290"/>
          </a:xfrm>
          <a:ln w="38100">
            <a:noFill/>
          </a:ln>
        </p:spPr>
        <p:txBody>
          <a:bodyPr/>
          <a:lstStyle/>
          <a:p>
            <a:r>
              <a:rPr lang="da-DK" dirty="0" err="1">
                <a:solidFill>
                  <a:schemeClr val="tx2">
                    <a:lumMod val="25000"/>
                  </a:schemeClr>
                </a:solidFill>
              </a:rPr>
              <a:t>We</a:t>
            </a:r>
            <a:r>
              <a:rPr lang="da-DK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dirty="0" err="1">
                <a:solidFill>
                  <a:schemeClr val="tx2">
                    <a:lumMod val="25000"/>
                  </a:schemeClr>
                </a:solidFill>
              </a:rPr>
              <a:t>work</a:t>
            </a:r>
            <a:r>
              <a:rPr lang="da-DK" dirty="0">
                <a:solidFill>
                  <a:schemeClr val="tx2">
                    <a:lumMod val="25000"/>
                  </a:schemeClr>
                </a:solidFill>
              </a:rPr>
              <a:t> with a framework of:</a:t>
            </a:r>
          </a:p>
          <a:p>
            <a:endParaRPr lang="da-DK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Areas</a:t>
            </a: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rich</a:t>
            </a: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 in or with potentiel for </a:t>
            </a: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rich</a:t>
            </a: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biodiversity</a:t>
            </a:r>
            <a:endParaRPr lang="da-DK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a-DK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A minimum </a:t>
            </a: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size</a:t>
            </a: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 of the </a:t>
            </a: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area</a:t>
            </a: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 (</a:t>
            </a: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the entire area is not necessarily strictly protected)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Long-term and legally protected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Management plans in place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a-DK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The objective is to help and secure natural ecological processes (e.g. natural hydrology and if possible large herbivorous animals)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2AB9BC-29CF-4FE6-A5E6-767B62ED7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1047" y="6398800"/>
            <a:ext cx="5652000" cy="201461"/>
          </a:xfrm>
        </p:spPr>
        <p:txBody>
          <a:bodyPr/>
          <a:lstStyle/>
          <a:p>
            <a:r>
              <a:rPr lang="da-DK" dirty="0" err="1"/>
              <a:t>Ministry</a:t>
            </a:r>
            <a:r>
              <a:rPr lang="da-DK" dirty="0"/>
              <a:t> of Green Transition and </a:t>
            </a:r>
            <a:r>
              <a:rPr lang="da-DK" dirty="0" err="1"/>
              <a:t>Ministry</a:t>
            </a:r>
            <a:r>
              <a:rPr lang="da-DK" dirty="0"/>
              <a:t> of Environment and </a:t>
            </a:r>
            <a:r>
              <a:rPr lang="da-DK" dirty="0" err="1"/>
              <a:t>Gender</a:t>
            </a:r>
            <a:r>
              <a:rPr lang="da-DK" dirty="0"/>
              <a:t> </a:t>
            </a:r>
            <a:r>
              <a:rPr lang="da-DK" dirty="0" err="1"/>
              <a:t>Equality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42932B-AD4D-4DCF-93A6-D4CA3B63B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D2B53CE-15D2-45F5-8746-54C82D4F31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1BC0B6-E921-4052-8FDF-DD92DC6BE990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BBE68C-8AA7-4D9C-90F1-E476A4F552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925" y="362974"/>
            <a:ext cx="10887075" cy="466725"/>
          </a:xfrm>
        </p:spPr>
        <p:txBody>
          <a:bodyPr/>
          <a:lstStyle/>
          <a:p>
            <a:r>
              <a:rPr lang="da-DK" dirty="0" err="1"/>
              <a:t>Requirements</a:t>
            </a:r>
            <a:r>
              <a:rPr lang="da-DK" dirty="0"/>
              <a:t> for </a:t>
            </a:r>
            <a:r>
              <a:rPr lang="da-DK" dirty="0" err="1"/>
              <a:t>strict</a:t>
            </a:r>
            <a:r>
              <a:rPr lang="da-DK" dirty="0"/>
              <a:t> </a:t>
            </a:r>
            <a:r>
              <a:rPr lang="da-DK" dirty="0" err="1"/>
              <a:t>protection</a:t>
            </a:r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D48912E-832B-47D4-B6ED-DBFA36F7BB6E}"/>
              </a:ext>
            </a:extLst>
          </p:cNvPr>
          <p:cNvSpPr/>
          <p:nvPr/>
        </p:nvSpPr>
        <p:spPr>
          <a:xfrm>
            <a:off x="693813" y="764704"/>
            <a:ext cx="5112567" cy="5254314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0" name="Billede 9" descr="https://lillevildmose.dk/wp-content/uploads/2021/03/20200821-dsc_21703333_1172-scaled.jpg">
            <a:extLst>
              <a:ext uri="{FF2B5EF4-FFF2-40B4-BE49-F238E27FC236}">
                <a16:creationId xmlns:a16="http://schemas.microsoft.com/office/drawing/2014/main" id="{26C0F020-5746-4E94-8C5D-6C3A3AD06FE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4" t="-1663" r="147" b="14627"/>
          <a:stretch/>
        </p:blipFill>
        <p:spPr bwMode="auto">
          <a:xfrm>
            <a:off x="6526460" y="707455"/>
            <a:ext cx="4994094" cy="39456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6169144-DCDE-421C-AA25-6750E8550832}"/>
              </a:ext>
            </a:extLst>
          </p:cNvPr>
          <p:cNvSpPr txBox="1"/>
          <p:nvPr/>
        </p:nvSpPr>
        <p:spPr>
          <a:xfrm>
            <a:off x="6670476" y="911478"/>
            <a:ext cx="25922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Aage V Jensens naturfond</a:t>
            </a:r>
          </a:p>
        </p:txBody>
      </p:sp>
    </p:spTree>
    <p:extLst>
      <p:ext uri="{BB962C8B-B14F-4D97-AF65-F5344CB8AC3E}">
        <p14:creationId xmlns:p14="http://schemas.microsoft.com/office/powerpoint/2010/main" val="80832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94302B-96F1-4E01-8425-26EF7B560A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7828" y="980728"/>
            <a:ext cx="4824536" cy="4392488"/>
          </a:xfrm>
          <a:ln w="38100">
            <a:noFill/>
          </a:ln>
        </p:spPr>
        <p:txBody>
          <a:bodyPr/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Thoughts on possible activities within the areas:</a:t>
            </a:r>
            <a:endParaRPr lang="da-DK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Opportunity to discover and experience nature</a:t>
            </a:r>
          </a:p>
          <a:p>
            <a:pPr>
              <a:buNone/>
            </a:pPr>
            <a:endParaRPr lang="da-DK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Walking, running, biking</a:t>
            </a:r>
          </a:p>
          <a:p>
            <a:pPr>
              <a:buNone/>
            </a:pPr>
            <a:endParaRPr lang="en-US" b="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Camping in </a:t>
            </a: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shelters</a:t>
            </a: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tents</a:t>
            </a: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, etc. at </a:t>
            </a: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permitted</a:t>
            </a: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 sites</a:t>
            </a:r>
          </a:p>
          <a:p>
            <a:pPr>
              <a:buNone/>
            </a:pPr>
            <a:endParaRPr lang="da-DK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Also</a:t>
            </a: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kindergartens</a:t>
            </a: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 and </a:t>
            </a: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scouts</a:t>
            </a:r>
            <a:r>
              <a:rPr lang="da-DK" b="0" dirty="0">
                <a:solidFill>
                  <a:schemeClr val="tx2">
                    <a:lumMod val="25000"/>
                  </a:schemeClr>
                </a:solidFill>
              </a:rPr>
              <a:t> in the </a:t>
            </a:r>
            <a:r>
              <a:rPr lang="da-DK" b="0" dirty="0" err="1">
                <a:solidFill>
                  <a:schemeClr val="tx2">
                    <a:lumMod val="25000"/>
                  </a:schemeClr>
                </a:solidFill>
              </a:rPr>
              <a:t>forest</a:t>
            </a:r>
            <a:endParaRPr lang="da-DK" b="0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buNone/>
            </a:pPr>
            <a:endParaRPr lang="da-DK" b="0" dirty="0">
              <a:solidFill>
                <a:schemeClr val="tx2">
                  <a:lumMod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0" dirty="0" err="1">
                <a:solidFill>
                  <a:schemeClr val="tx2">
                    <a:lumMod val="25000"/>
                  </a:schemeClr>
                </a:solidFill>
              </a:rPr>
              <a:t>Defence</a:t>
            </a:r>
            <a:r>
              <a:rPr lang="en-US" b="0" dirty="0">
                <a:solidFill>
                  <a:schemeClr val="tx2">
                    <a:lumMod val="25000"/>
                  </a:schemeClr>
                </a:solidFill>
              </a:rPr>
              <a:t> activities - with the exception of activities with an expected significant impact on nature and biodiversity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2AB9BC-29CF-4FE6-A5E6-767B62ED7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1047" y="6398800"/>
            <a:ext cx="5652000" cy="201461"/>
          </a:xfrm>
        </p:spPr>
        <p:txBody>
          <a:bodyPr/>
          <a:lstStyle/>
          <a:p>
            <a:r>
              <a:rPr lang="da-DK" dirty="0" err="1"/>
              <a:t>Ministry</a:t>
            </a:r>
            <a:r>
              <a:rPr lang="da-DK" dirty="0"/>
              <a:t> of Green Transition and </a:t>
            </a:r>
            <a:r>
              <a:rPr lang="da-DK" dirty="0" err="1"/>
              <a:t>Ministry</a:t>
            </a:r>
            <a:r>
              <a:rPr lang="da-DK" dirty="0"/>
              <a:t> of Environment and </a:t>
            </a:r>
            <a:r>
              <a:rPr lang="da-DK" dirty="0" err="1"/>
              <a:t>Gender</a:t>
            </a:r>
            <a:r>
              <a:rPr lang="da-DK" dirty="0"/>
              <a:t> </a:t>
            </a:r>
            <a:r>
              <a:rPr lang="da-DK" dirty="0" err="1"/>
              <a:t>Equality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42932B-AD4D-4DCF-93A6-D4CA3B63B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D2B53CE-15D2-45F5-8746-54C82D4F31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1BC0B6-E921-4052-8FDF-DD92DC6BE990}" type="datetime3">
              <a:rPr lang="en-US" smtClean="0"/>
              <a:t>2 December 2024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BBE68C-8AA7-4D9C-90F1-E476A4F552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925" y="362974"/>
            <a:ext cx="10887075" cy="466725"/>
          </a:xfrm>
        </p:spPr>
        <p:txBody>
          <a:bodyPr/>
          <a:lstStyle/>
          <a:p>
            <a:r>
              <a:rPr lang="da-DK" dirty="0" err="1"/>
              <a:t>Requirements</a:t>
            </a:r>
            <a:r>
              <a:rPr lang="da-DK" dirty="0"/>
              <a:t> for </a:t>
            </a:r>
            <a:r>
              <a:rPr lang="da-DK" dirty="0" err="1"/>
              <a:t>strict</a:t>
            </a:r>
            <a:r>
              <a:rPr lang="da-DK" dirty="0"/>
              <a:t> </a:t>
            </a:r>
            <a:r>
              <a:rPr lang="da-DK" dirty="0" err="1"/>
              <a:t>protection</a:t>
            </a:r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D48912E-832B-47D4-B6ED-DBFA36F7BB6E}"/>
              </a:ext>
            </a:extLst>
          </p:cNvPr>
          <p:cNvSpPr/>
          <p:nvPr/>
        </p:nvSpPr>
        <p:spPr>
          <a:xfrm>
            <a:off x="693812" y="836713"/>
            <a:ext cx="5400601" cy="4752528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3" name="Billede 12" descr="Børn der balancere på en nedfalden træstamme">
            <a:extLst>
              <a:ext uri="{FF2B5EF4-FFF2-40B4-BE49-F238E27FC236}">
                <a16:creationId xmlns:a16="http://schemas.microsoft.com/office/drawing/2014/main" id="{6AD156BD-78D5-49D6-ADE3-8428B04C51E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7" r="22355"/>
          <a:stretch/>
        </p:blipFill>
        <p:spPr bwMode="auto">
          <a:xfrm>
            <a:off x="6310436" y="850761"/>
            <a:ext cx="2901433" cy="344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5136D4BC-8AF4-4B78-A67A-FF1ABB99101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38193" r="-1960" b="17554"/>
          <a:stretch/>
        </p:blipFill>
        <p:spPr bwMode="auto">
          <a:xfrm>
            <a:off x="6310436" y="4509120"/>
            <a:ext cx="4010025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479923"/>
      </p:ext>
    </p:extLst>
  </p:cSld>
  <p:clrMapOvr>
    <a:masterClrMapping/>
  </p:clrMapOvr>
</p:sld>
</file>

<file path=ppt/theme/theme1.xml><?xml version="1.0" encoding="utf-8"?>
<a:theme xmlns:a="http://schemas.openxmlformats.org/drawingml/2006/main" name="Miljø- og Ligestillingsministeriet PowerPoint Skabelon DK">
  <a:themeElements>
    <a:clrScheme name="MFVM Departementet">
      <a:dk1>
        <a:srgbClr val="000000"/>
      </a:dk1>
      <a:lt1>
        <a:sysClr val="window" lastClr="FFFFFF"/>
      </a:lt1>
      <a:dk2>
        <a:srgbClr val="BFE1D2"/>
      </a:dk2>
      <a:lt2>
        <a:srgbClr val="E5F3ED"/>
      </a:lt2>
      <a:accent1>
        <a:srgbClr val="82C17A"/>
      </a:accent1>
      <a:accent2>
        <a:srgbClr val="003127"/>
      </a:accent2>
      <a:accent3>
        <a:srgbClr val="0085AD"/>
      </a:accent3>
      <a:accent4>
        <a:srgbClr val="33B9C4"/>
      </a:accent4>
      <a:accent5>
        <a:srgbClr val="ABBC38"/>
      </a:accent5>
      <a:accent6>
        <a:srgbClr val="EFDB6C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M Departementet PowerPoint Skabelon 16_9 DK.potx" id="{D36735CC-1B46-4F20-AD19-A7DE18DCB1A9}" vid="{D1B99B5F-548C-4C7D-B738-EC648519ABA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3B05A800AE148B77C71D2782A98BF" ma:contentTypeVersion="18" ma:contentTypeDescription="Een nieuw document maken." ma:contentTypeScope="" ma:versionID="e8b915aaef8eee50179985b298ac1357">
  <xsd:schema xmlns:xsd="http://www.w3.org/2001/XMLSchema" xmlns:xs="http://www.w3.org/2001/XMLSchema" xmlns:p="http://schemas.microsoft.com/office/2006/metadata/properties" xmlns:ns2="d035680f-eec7-48fd-b81b-6b3cdae449b9" xmlns:ns3="d327503e-a9c7-48cf-a068-7dfb64a71950" targetNamespace="http://schemas.microsoft.com/office/2006/metadata/properties" ma:root="true" ma:fieldsID="be648581f4627340bc12b3a3e66a9dc3" ns2:_="" ns3:_="">
    <xsd:import namespace="d035680f-eec7-48fd-b81b-6b3cdae449b9"/>
    <xsd:import namespace="d327503e-a9c7-48cf-a068-7dfb64a719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5680f-eec7-48fd-b81b-6b3cdae44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7503e-a9c7-48cf-a068-7dfb64a7195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70e7b5c-c13a-4e33-b5e3-ed26455e6615}" ma:internalName="TaxCatchAll" ma:showField="CatchAllData" ma:web="d327503e-a9c7-48cf-a068-7dfb64a719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35680f-eec7-48fd-b81b-6b3cdae449b9">
      <Terms xmlns="http://schemas.microsoft.com/office/infopath/2007/PartnerControls"/>
    </lcf76f155ced4ddcb4097134ff3c332f>
    <TaxCatchAll xmlns="d327503e-a9c7-48cf-a068-7dfb64a71950" xsi:nil="true"/>
  </documentManagement>
</p:properties>
</file>

<file path=customXml/itemProps1.xml><?xml version="1.0" encoding="utf-8"?>
<ds:datastoreItem xmlns:ds="http://schemas.openxmlformats.org/officeDocument/2006/customXml" ds:itemID="{ABEDFD33-7988-468E-B981-1EA262D600FB}"/>
</file>

<file path=customXml/itemProps2.xml><?xml version="1.0" encoding="utf-8"?>
<ds:datastoreItem xmlns:ds="http://schemas.openxmlformats.org/officeDocument/2006/customXml" ds:itemID="{55896649-19E7-40B7-B9E1-218C7D614D32}"/>
</file>

<file path=customXml/itemProps3.xml><?xml version="1.0" encoding="utf-8"?>
<ds:datastoreItem xmlns:ds="http://schemas.openxmlformats.org/officeDocument/2006/customXml" ds:itemID="{C6ACD3AF-9D6D-436B-949F-C66046BDE10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1156</Words>
  <Application>Microsoft Office PowerPoint</Application>
  <PresentationFormat>Custom</PresentationFormat>
  <Paragraphs>197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Miljø- og Ligestillingsministeriet PowerPoint Skabelon DK</vt:lpstr>
      <vt:lpstr>MINISTRY OF GREEN TRANSITION MINISTRY OF ENVIRONMENT AND GENDER EQUALITY </vt:lpstr>
      <vt:lpstr> Green agreement between the government and organisations</vt:lpstr>
      <vt:lpstr> The agreement will set-aside agricultural areas into forest and nature</vt:lpstr>
      <vt:lpstr>PowerPoint Presentation</vt:lpstr>
      <vt:lpstr>New areas which can be protected</vt:lpstr>
      <vt:lpstr>Considerations for strict protection</vt:lpstr>
      <vt:lpstr>Protected areas in Denmark   </vt:lpstr>
      <vt:lpstr>Requirements for strict protection</vt:lpstr>
      <vt:lpstr>Requirements for strict protection</vt:lpstr>
      <vt:lpstr>Not to happen in strictly protected areas</vt:lpstr>
      <vt:lpstr>PowerPoint Presentation</vt:lpstr>
      <vt:lpstr>PowerPoint Presentation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2024-10-28T07:45:26Z</dcterms:created>
  <dcterms:modified xsi:type="dcterms:W3CDTF">2024-12-02T17:18:46Z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SD_DocumentLanguage">
    <vt:lpwstr>da-DK</vt:lpwstr>
  </property>
  <property fmtid="{D5CDD505-2E9C-101B-9397-08002B2CF9AE}" pid="4" name="ContentTypeId">
    <vt:lpwstr>0x0101002273B05A800AE148B77C71D2782A98BF</vt:lpwstr>
  </property>
</Properties>
</file>