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7" r:id="rId2"/>
    <p:sldId id="293" r:id="rId3"/>
    <p:sldId id="346" r:id="rId4"/>
    <p:sldId id="296" r:id="rId5"/>
    <p:sldId id="349" r:id="rId6"/>
    <p:sldId id="35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INA MARTIN Beatriz (ENV)" initials="MMB(" lastIdx="0" clrIdx="0">
    <p:extLst>
      <p:ext uri="{19B8F6BF-5375-455C-9EA6-DF929625EA0E}">
        <p15:presenceInfo xmlns:p15="http://schemas.microsoft.com/office/powerpoint/2012/main" userId="S-1-5-21-1606980848-2025429265-839522115-12645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DC1"/>
    <a:srgbClr val="0356B1"/>
    <a:srgbClr val="024EA2"/>
    <a:srgbClr val="024B9C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34" y="10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38188" indent="-284163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36650" indent="-227013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92263" indent="-227013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46288" indent="-227013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29CC507-5126-4F97-BC16-50EE0E523510}" type="slidenum">
              <a:rPr lang="en-GB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en-GB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38188" indent="-284163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36650" indent="-227013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92263" indent="-227013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46288" indent="-227013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1326DE-88D0-4B07-B0DB-5B97EC84547F}" type="slidenum">
              <a:rPr lang="en-GB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en-GB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38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38188" indent="-284163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36650" indent="-227013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92263" indent="-227013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46288" indent="-227013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1326DE-88D0-4B07-B0DB-5B97EC84547F}" type="slidenum">
              <a:rPr lang="en-GB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en-GB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2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38188" indent="-284163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36650" indent="-227013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92263" indent="-227013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46288" indent="-227013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1326DE-88D0-4B07-B0DB-5B97EC84547F}" type="slidenum">
              <a:rPr lang="en-GB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5</a:t>
            </a:fld>
            <a:endParaRPr lang="en-GB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01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38188" indent="-284163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36650" indent="-227013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92263" indent="-227013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46288" indent="-227013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1326DE-88D0-4B07-B0DB-5B97EC84547F}" type="slidenum">
              <a:rPr lang="en-GB" altLang="en-U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6</a:t>
            </a:fld>
            <a:endParaRPr lang="en-GB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6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c.europa.eu/environment/publications/criteria-and-guidance-protected-areas-designations-staff-working-document_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071351" y="2160303"/>
            <a:ext cx="10609116" cy="1782524"/>
          </a:xfrm>
        </p:spPr>
        <p:txBody>
          <a:bodyPr/>
          <a:lstStyle/>
          <a:p>
            <a:pPr algn="r"/>
            <a:r>
              <a:rPr lang="en-GB" sz="5400" dirty="0"/>
              <a:t>Setting the scene:</a:t>
            </a:r>
            <a:br>
              <a:rPr lang="en-GB" sz="5400" dirty="0"/>
            </a:br>
            <a:r>
              <a:rPr lang="en-GB" sz="3600" dirty="0"/>
              <a:t>Strictly protected areas</a:t>
            </a:r>
            <a:br>
              <a:rPr lang="en-GB" sz="3600" dirty="0"/>
            </a:br>
            <a:r>
              <a:rPr lang="en-GB" sz="3600" dirty="0"/>
              <a:t>in the EU Biodiversity Strategy for 2030</a:t>
            </a:r>
            <a:br>
              <a:rPr lang="en-GB" sz="3600" dirty="0"/>
            </a:br>
            <a:br>
              <a:rPr lang="en-GB" sz="3600" dirty="0"/>
            </a:br>
            <a:endParaRPr lang="en-GB" sz="3600" i="1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071351" y="5184309"/>
            <a:ext cx="10609116" cy="1208102"/>
          </a:xfr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en-US" sz="2000" b="1" dirty="0"/>
              <a:t>Networking event on Strictly protected areas in the EU Biodiversity Strategy for 2030</a:t>
            </a:r>
          </a:p>
          <a:p>
            <a:pPr algn="r">
              <a:spcAft>
                <a:spcPts val="600"/>
              </a:spcAft>
            </a:pPr>
            <a:r>
              <a:rPr lang="en-US" sz="2000" b="1" dirty="0"/>
              <a:t>Brussels, 12-13 November 2024</a:t>
            </a:r>
            <a:endParaRPr lang="en-IE" sz="2000" b="1" dirty="0"/>
          </a:p>
          <a:p>
            <a:pPr algn="r">
              <a:spcAft>
                <a:spcPts val="600"/>
              </a:spcAft>
            </a:pPr>
            <a:r>
              <a:rPr lang="en-IE" sz="2000" dirty="0"/>
              <a:t>Iva Obretenova, </a:t>
            </a:r>
            <a:r>
              <a:rPr lang="en-IE" sz="1800" dirty="0"/>
              <a:t>European Commission, DG Environment, Unit D.3 - Nature conservation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25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59912" y="1369096"/>
            <a:ext cx="10905699" cy="505687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fr-FR" sz="2000" b="1" dirty="0"/>
              <a:t>A larger and coherent EU-wide network of protected areas (PA):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GB" altLang="fr-FR" sz="1800" b="1" dirty="0">
                <a:solidFill>
                  <a:srgbClr val="0F5494"/>
                </a:solidFill>
                <a:ea typeface="MS PGothic" panose="020B0600070205080204" pitchFamily="34" charset="-128"/>
              </a:rPr>
              <a:t>Legal protection </a:t>
            </a:r>
            <a:r>
              <a:rPr lang="en-GB" altLang="fr-FR" sz="1800" dirty="0"/>
              <a:t>for at least</a:t>
            </a:r>
          </a:p>
          <a:p>
            <a:pPr lvl="1">
              <a:buNone/>
              <a:defRPr/>
            </a:pPr>
            <a:endParaRPr lang="en-GB" altLang="fr-FR" sz="1800" dirty="0"/>
          </a:p>
          <a:p>
            <a:pPr lvl="1">
              <a:buNone/>
              <a:defRPr/>
            </a:pPr>
            <a:endParaRPr lang="en-GB" altLang="fr-FR" sz="12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GB" altLang="fr-FR" b="1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GB" altLang="fr-FR" b="1" dirty="0"/>
              <a:t>All </a:t>
            </a:r>
            <a:r>
              <a:rPr lang="en-GB" altLang="fr-FR" b="1" dirty="0">
                <a:solidFill>
                  <a:srgbClr val="0F5494"/>
                </a:solidFill>
                <a:ea typeface="MS PGothic" panose="020B0600070205080204" pitchFamily="34" charset="-128"/>
              </a:rPr>
              <a:t>protected areas: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altLang="fr-FR" dirty="0"/>
              <a:t>Have clearly defined conservation objectives and measures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altLang="fr-FR" dirty="0"/>
              <a:t>Are effectively managed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altLang="fr-FR" dirty="0"/>
              <a:t>Are appropriately monitored</a:t>
            </a:r>
          </a:p>
          <a:p>
            <a:pPr marL="914400" lvl="2" indent="0">
              <a:defRPr/>
            </a:pPr>
            <a:endParaRPr lang="en-GB" altLang="fr-FR" dirty="0"/>
          </a:p>
          <a:p>
            <a:pPr marL="0" indent="0">
              <a:buNone/>
              <a:defRPr/>
            </a:pPr>
            <a:endParaRPr lang="en-GB" altLang="fr-FR" sz="1200" dirty="0"/>
          </a:p>
          <a:p>
            <a:pPr lvl="1">
              <a:buNone/>
              <a:defRPr/>
            </a:pPr>
            <a:endParaRPr lang="en-GB" altLang="fr-FR" sz="1800" dirty="0"/>
          </a:p>
          <a:p>
            <a:pPr marL="0" indent="0">
              <a:buFontTx/>
              <a:buChar char="•"/>
              <a:defRPr/>
            </a:pPr>
            <a:endParaRPr lang="en-GB" altLang="fr-FR" sz="900" dirty="0"/>
          </a:p>
          <a:p>
            <a:pPr marL="0" indent="0">
              <a:buNone/>
              <a:defRPr/>
            </a:pPr>
            <a:endParaRPr lang="en-GB" altLang="fr-FR" sz="1800" i="1" dirty="0">
              <a:solidFill>
                <a:srgbClr val="FF0000"/>
              </a:solidFill>
            </a:endParaRPr>
          </a:p>
        </p:txBody>
      </p:sp>
      <p:sp>
        <p:nvSpPr>
          <p:cNvPr id="24578" name="Title 1"/>
          <p:cNvSpPr>
            <a:spLocks noGrp="1" noChangeArrowheads="1"/>
          </p:cNvSpPr>
          <p:nvPr>
            <p:ph type="title"/>
          </p:nvPr>
        </p:nvSpPr>
        <p:spPr>
          <a:xfrm>
            <a:off x="946024" y="324915"/>
            <a:ext cx="10515600" cy="938593"/>
          </a:xfrm>
        </p:spPr>
        <p:txBody>
          <a:bodyPr/>
          <a:lstStyle/>
          <a:p>
            <a:r>
              <a:rPr lang="en-US" altLang="fr-FR" sz="3200" dirty="0"/>
              <a:t>Strictly protected areas in the EU BDS 2030</a:t>
            </a: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3082926" y="3310804"/>
            <a:ext cx="6915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 dirty="0">
                <a:latin typeface="+mn-lt"/>
              </a:rPr>
              <a:t>Strict protection </a:t>
            </a:r>
            <a:r>
              <a:rPr lang="en-US" altLang="en-US" sz="1800" i="0" dirty="0">
                <a:solidFill>
                  <a:schemeClr val="tx1"/>
                </a:solidFill>
                <a:latin typeface="+mn-lt"/>
                <a:ea typeface="+mn-ea"/>
              </a:rPr>
              <a:t>for at least</a:t>
            </a:r>
          </a:p>
        </p:txBody>
      </p:sp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6312762" y="3219058"/>
            <a:ext cx="25587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i="0" dirty="0">
                <a:latin typeface="+mn-lt"/>
              </a:rPr>
              <a:t>10% of EU land area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 dirty="0">
                <a:latin typeface="+mn-lt"/>
              </a:rPr>
              <a:t>10% of EU sea area</a:t>
            </a: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4797740" y="2299423"/>
            <a:ext cx="261811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n-US" sz="1800" i="0" dirty="0">
                <a:latin typeface="+mn-lt"/>
              </a:rPr>
              <a:t>30</a:t>
            </a:r>
            <a:r>
              <a:rPr lang="en-US" altLang="en-US" sz="1800" i="0" dirty="0">
                <a:latin typeface="+mn-lt"/>
              </a:rPr>
              <a:t>% of EU land area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 dirty="0">
                <a:latin typeface="+mn-lt"/>
              </a:rPr>
              <a:t>30% of EU sea area</a:t>
            </a:r>
          </a:p>
        </p:txBody>
      </p:sp>
      <p:sp>
        <p:nvSpPr>
          <p:cNvPr id="13" name="Bent-Up Arrow 12"/>
          <p:cNvSpPr/>
          <p:nvPr/>
        </p:nvSpPr>
        <p:spPr>
          <a:xfrm rot="5400000">
            <a:off x="2459832" y="2991645"/>
            <a:ext cx="792163" cy="454025"/>
          </a:xfrm>
          <a:prstGeom prst="bentUpArrow">
            <a:avLst/>
          </a:prstGeom>
          <a:solidFill>
            <a:srgbClr val="0F5494"/>
          </a:solidFill>
          <a:ln>
            <a:solidFill>
              <a:srgbClr val="0F54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/>
          </a:p>
        </p:txBody>
      </p:sp>
      <p:sp>
        <p:nvSpPr>
          <p:cNvPr id="10" name="Left Brace 9"/>
          <p:cNvSpPr/>
          <p:nvPr/>
        </p:nvSpPr>
        <p:spPr bwMode="auto">
          <a:xfrm>
            <a:off x="4688802" y="2285885"/>
            <a:ext cx="217876" cy="677109"/>
          </a:xfrm>
          <a:prstGeom prst="leftBrace">
            <a:avLst>
              <a:gd name="adj1" fmla="val 47213"/>
              <a:gd name="adj2" fmla="val 50000"/>
            </a:avLst>
          </a:prstGeom>
          <a:noFill/>
          <a:ln w="15875">
            <a:solidFill>
              <a:srgbClr val="0F5494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marL="3175">
              <a:defRPr/>
            </a:pPr>
            <a:endParaRPr lang="en-IE" dirty="0">
              <a:solidFill>
                <a:srgbClr val="FFD624"/>
              </a:solidFill>
            </a:endParaRPr>
          </a:p>
        </p:txBody>
      </p:sp>
      <p:sp>
        <p:nvSpPr>
          <p:cNvPr id="11" name="Left Brace 10"/>
          <p:cNvSpPr/>
          <p:nvPr/>
        </p:nvSpPr>
        <p:spPr bwMode="auto">
          <a:xfrm>
            <a:off x="6203824" y="3189649"/>
            <a:ext cx="217876" cy="677109"/>
          </a:xfrm>
          <a:prstGeom prst="leftBrace">
            <a:avLst>
              <a:gd name="adj1" fmla="val 47213"/>
              <a:gd name="adj2" fmla="val 50000"/>
            </a:avLst>
          </a:prstGeom>
          <a:noFill/>
          <a:ln w="15875">
            <a:solidFill>
              <a:srgbClr val="0F5494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marL="3175">
              <a:defRPr/>
            </a:pPr>
            <a:endParaRPr lang="en-US" dirty="0">
              <a:solidFill>
                <a:srgbClr val="FFD62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200" y="3070860"/>
            <a:ext cx="5532120" cy="83058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042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log in a forest&#10;&#10;Description automatically generated">
            <a:extLst>
              <a:ext uri="{FF2B5EF4-FFF2-40B4-BE49-F238E27FC236}">
                <a16:creationId xmlns:a16="http://schemas.microsoft.com/office/drawing/2014/main" id="{C093549D-3161-724F-A132-C7049C2538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08" y="1825625"/>
            <a:ext cx="5208580" cy="3906435"/>
          </a:xfrm>
          <a:noFill/>
        </p:spPr>
      </p:pic>
      <p:sp>
        <p:nvSpPr>
          <p:cNvPr id="9223" name="Content Placeholder 2"/>
          <p:cNvSpPr>
            <a:spLocks noGrp="1" noChangeArrowheads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“Strictly protected areas are </a:t>
            </a:r>
            <a:r>
              <a:rPr lang="en-US" sz="1600" b="1" kern="1200" dirty="0">
                <a:latin typeface="+mn-lt"/>
                <a:ea typeface="+mn-ea"/>
                <a:cs typeface="+mn-cs"/>
              </a:rPr>
              <a:t>fully and legally protected areas </a:t>
            </a:r>
            <a:r>
              <a:rPr lang="en-US" sz="1600" kern="1200" dirty="0">
                <a:latin typeface="+mn-lt"/>
                <a:ea typeface="+mn-ea"/>
                <a:cs typeface="+mn-cs"/>
              </a:rPr>
              <a:t>designated to conserve and/or restore the integrity of biodiversity-rich natural areas with their underlying ecological structure and supporting natural environmental processes. </a:t>
            </a:r>
            <a:r>
              <a:rPr lang="en-US" sz="1600" b="1" kern="1200" dirty="0">
                <a:latin typeface="+mn-lt"/>
                <a:ea typeface="+mn-ea"/>
                <a:cs typeface="+mn-cs"/>
              </a:rPr>
              <a:t>Natural processes are therefore left essentially undisturbed </a:t>
            </a:r>
            <a:r>
              <a:rPr lang="en-US" sz="1600" kern="1200" dirty="0">
                <a:latin typeface="+mn-lt"/>
                <a:ea typeface="+mn-ea"/>
                <a:cs typeface="+mn-cs"/>
              </a:rPr>
              <a:t>from human pressures and threats to the area’s overall ecological structure and functioning, independently of whether those pressures and threats are located inside or outside the strictly protected area”</a:t>
            </a:r>
          </a:p>
          <a:p>
            <a:pPr>
              <a:lnSpc>
                <a:spcPct val="90000"/>
              </a:lnSpc>
              <a:defRPr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in </a:t>
            </a:r>
            <a:r>
              <a:rPr lang="en-US" sz="1600" i="1" kern="1200" dirty="0">
                <a:latin typeface="+mn-lt"/>
                <a:ea typeface="+mn-ea"/>
                <a:cs typeface="+mn-cs"/>
              </a:rPr>
              <a:t>Criteria and guidance for protected areas designations: </a:t>
            </a:r>
            <a:r>
              <a:rPr lang="en-US" sz="1600" i="1" kern="1200" dirty="0">
                <a:latin typeface="+mn-lt"/>
                <a:ea typeface="+mn-ea"/>
                <a:cs typeface="+mn-cs"/>
                <a:hlinkClick r:id="rId4"/>
              </a:rPr>
              <a:t>https://ec.europa.eu/environment/publications/criteria-and-guidance-protected-areas-designations-staff-working-document_en</a:t>
            </a:r>
            <a:endParaRPr lang="en-US" altLang="fr-FR" sz="1600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altLang="fr-FR" sz="1300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altLang="fr-FR" sz="1300" i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572213-4EA0-8B20-2969-94B79DFF1D53}"/>
              </a:ext>
            </a:extLst>
          </p:cNvPr>
          <p:cNvSpPr txBox="1">
            <a:spLocks noChangeArrowheads="1"/>
          </p:cNvSpPr>
          <p:nvPr/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fr-FR"/>
              <a:t>Strictly protected areas - definition</a:t>
            </a:r>
          </a:p>
        </p:txBody>
      </p:sp>
    </p:spTree>
    <p:extLst>
      <p:ext uri="{BB962C8B-B14F-4D97-AF65-F5344CB8AC3E}">
        <p14:creationId xmlns:p14="http://schemas.microsoft.com/office/powerpoint/2010/main" val="69113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75672" y="1514057"/>
            <a:ext cx="10905699" cy="4492460"/>
          </a:xfrm>
        </p:spPr>
        <p:txBody>
          <a:bodyPr/>
          <a:lstStyle/>
          <a:p>
            <a:pPr marL="285750" indent="-285750">
              <a:spcAft>
                <a:spcPts val="1500"/>
              </a:spcAft>
              <a:buFontTx/>
              <a:buChar char="•"/>
              <a:defRPr/>
            </a:pPr>
            <a:r>
              <a:rPr lang="en-GB" altLang="fr-FR" sz="1900" dirty="0">
                <a:sym typeface="Wingdings" panose="05000000000000000000" pitchFamily="2" charset="2"/>
              </a:rPr>
              <a:t>strictly protected areas need to be legally protected (just like other protected areas)</a:t>
            </a:r>
          </a:p>
          <a:p>
            <a:pPr marL="285750" indent="-285750">
              <a:spcAft>
                <a:spcPts val="1500"/>
              </a:spcAft>
              <a:buFontTx/>
              <a:buChar char="•"/>
              <a:defRPr/>
            </a:pPr>
            <a:endParaRPr lang="en-GB" altLang="fr-FR" sz="1900" dirty="0">
              <a:sym typeface="Wingdings" panose="05000000000000000000" pitchFamily="2" charset="2"/>
            </a:endParaRPr>
          </a:p>
          <a:p>
            <a:pPr marL="285750" indent="-285750">
              <a:spcAft>
                <a:spcPts val="1500"/>
              </a:spcAft>
              <a:buFontTx/>
              <a:buChar char="•"/>
              <a:defRPr/>
            </a:pPr>
            <a:r>
              <a:rPr lang="en-GB" altLang="fr-FR" sz="1900" b="1" dirty="0">
                <a:sym typeface="Wingdings" panose="05000000000000000000" pitchFamily="2" charset="2"/>
              </a:rPr>
              <a:t>should incorporate</a:t>
            </a:r>
          </a:p>
          <a:p>
            <a:pPr marL="0" indent="0">
              <a:spcAft>
                <a:spcPts val="1500"/>
              </a:spcAft>
              <a:buNone/>
              <a:defRPr/>
            </a:pPr>
            <a:endParaRPr lang="en-GB" altLang="fr-FR" sz="1900" dirty="0">
              <a:sym typeface="Wingdings" panose="05000000000000000000" pitchFamily="2" charset="2"/>
            </a:endParaRPr>
          </a:p>
          <a:p>
            <a:pPr marL="0" indent="0">
              <a:spcAft>
                <a:spcPts val="1500"/>
              </a:spcAft>
              <a:buNone/>
              <a:defRPr/>
            </a:pPr>
            <a:endParaRPr lang="en-GB" altLang="fr-FR" sz="1900" b="1" dirty="0"/>
          </a:p>
          <a:p>
            <a:pPr marL="285750" indent="-285750">
              <a:spcAft>
                <a:spcPts val="1500"/>
              </a:spcAft>
              <a:buFontTx/>
              <a:buChar char="•"/>
              <a:defRPr/>
            </a:pPr>
            <a:r>
              <a:rPr lang="en-GB" altLang="fr-FR" sz="1900" b="1" dirty="0"/>
              <a:t>natural processes </a:t>
            </a:r>
            <a:r>
              <a:rPr lang="en-GB" altLang="fr-FR" sz="1900" dirty="0"/>
              <a:t>are left essentially </a:t>
            </a:r>
            <a:r>
              <a:rPr lang="en-GB" altLang="fr-FR" sz="1900" b="1" dirty="0"/>
              <a:t>undisturbed</a:t>
            </a:r>
            <a:r>
              <a:rPr lang="en-GB" altLang="fr-FR" sz="1900" dirty="0"/>
              <a:t> </a:t>
            </a:r>
            <a:r>
              <a:rPr lang="en-GB" altLang="fr-FR" sz="1900" dirty="0">
                <a:sym typeface="Wingdings" panose="05000000000000000000" pitchFamily="2" charset="2"/>
              </a:rPr>
              <a:t> not necessarily incompatible with some human activities</a:t>
            </a:r>
          </a:p>
          <a:p>
            <a:pPr marL="285750" indent="-285750">
              <a:spcAft>
                <a:spcPts val="1500"/>
              </a:spcAft>
              <a:buFontTx/>
              <a:buChar char="•"/>
              <a:defRPr/>
            </a:pPr>
            <a:r>
              <a:rPr lang="en-GB" altLang="fr-FR" sz="1900" dirty="0"/>
              <a:t>the compatible activities, </a:t>
            </a:r>
            <a:r>
              <a:rPr lang="en-US" altLang="fr-FR" sz="1900" b="1" dirty="0"/>
              <a:t>strictly regulated, controlled and enforced</a:t>
            </a:r>
            <a:r>
              <a:rPr lang="en-US" altLang="fr-FR" sz="1900" dirty="0"/>
              <a:t>, </a:t>
            </a:r>
            <a:r>
              <a:rPr lang="en-GB" altLang="fr-FR" sz="1900" dirty="0"/>
              <a:t>will depend on site conservation objectives and will need to be </a:t>
            </a:r>
            <a:r>
              <a:rPr lang="en-GB" altLang="fr-FR" sz="1900" b="1" dirty="0"/>
              <a:t>reviewed</a:t>
            </a:r>
            <a:r>
              <a:rPr lang="en-GB" altLang="fr-FR" sz="1900" dirty="0"/>
              <a:t> regularly </a:t>
            </a:r>
          </a:p>
          <a:p>
            <a:pPr marL="285750" indent="-285750">
              <a:spcAft>
                <a:spcPts val="1500"/>
              </a:spcAft>
              <a:buFontTx/>
              <a:buChar char="•"/>
              <a:defRPr/>
            </a:pPr>
            <a:r>
              <a:rPr lang="en-US" sz="1900" b="1" dirty="0"/>
              <a:t>functionally meaningful areas </a:t>
            </a:r>
            <a:r>
              <a:rPr lang="en-US" sz="1900" dirty="0">
                <a:sym typeface="Wingdings" panose="05000000000000000000" pitchFamily="2" charset="2"/>
              </a:rPr>
              <a:t></a:t>
            </a:r>
            <a:r>
              <a:rPr lang="en-US" sz="1900" dirty="0"/>
              <a:t> sufficient size on their own or together with buffer zones</a:t>
            </a:r>
          </a:p>
          <a:p>
            <a:pPr marL="0" indent="0">
              <a:buNone/>
              <a:defRPr/>
            </a:pPr>
            <a:endParaRPr lang="en-GB" altLang="fr-FR" sz="1000" dirty="0"/>
          </a:p>
          <a:p>
            <a:pPr marL="0" indent="0">
              <a:buNone/>
              <a:defRPr/>
            </a:pPr>
            <a:endParaRPr lang="en-GB" altLang="fr-FR" sz="1000" b="1" dirty="0"/>
          </a:p>
          <a:p>
            <a:pPr marL="0" indent="0">
              <a:buNone/>
              <a:defRPr/>
            </a:pPr>
            <a:r>
              <a:rPr lang="en-GB" altLang="fr-FR" sz="1800" b="1" dirty="0"/>
              <a:t> </a:t>
            </a:r>
          </a:p>
          <a:p>
            <a:pPr marL="0" indent="0">
              <a:buNone/>
              <a:defRPr/>
            </a:pPr>
            <a:endParaRPr lang="en-GB" altLang="fr-FR" sz="900" dirty="0"/>
          </a:p>
          <a:p>
            <a:pPr marL="0" indent="0">
              <a:buNone/>
              <a:defRPr/>
            </a:pPr>
            <a:endParaRPr lang="en-GB" altLang="fr-FR" sz="1800" dirty="0"/>
          </a:p>
          <a:p>
            <a:pPr marL="0" indent="0">
              <a:buNone/>
              <a:defRPr/>
            </a:pPr>
            <a:endParaRPr lang="en-GB" altLang="fr-FR" sz="1800" i="1" dirty="0">
              <a:solidFill>
                <a:srgbClr val="FF0000"/>
              </a:solidFill>
            </a:endParaRPr>
          </a:p>
        </p:txBody>
      </p:sp>
      <p:sp>
        <p:nvSpPr>
          <p:cNvPr id="6" name="Left Brace 5"/>
          <p:cNvSpPr/>
          <p:nvPr/>
        </p:nvSpPr>
        <p:spPr bwMode="auto">
          <a:xfrm>
            <a:off x="3373560" y="1894618"/>
            <a:ext cx="266698" cy="1705035"/>
          </a:xfrm>
          <a:prstGeom prst="leftBrace">
            <a:avLst>
              <a:gd name="adj1" fmla="val 42949"/>
              <a:gd name="adj2" fmla="val 41293"/>
            </a:avLst>
          </a:prstGeom>
          <a:noFill/>
          <a:ln w="15875">
            <a:solidFill>
              <a:srgbClr val="0F5494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marL="3175">
              <a:defRPr/>
            </a:pPr>
            <a:endParaRPr lang="en-IE" dirty="0">
              <a:solidFill>
                <a:srgbClr val="FFD624"/>
              </a:solidFill>
            </a:endParaRPr>
          </a:p>
        </p:txBody>
      </p:sp>
      <p:sp>
        <p:nvSpPr>
          <p:cNvPr id="30725" name="TextBox 2"/>
          <p:cNvSpPr txBox="1">
            <a:spLocks noChangeArrowheads="1"/>
          </p:cNvSpPr>
          <p:nvPr/>
        </p:nvSpPr>
        <p:spPr bwMode="auto">
          <a:xfrm>
            <a:off x="3640259" y="1891493"/>
            <a:ext cx="7846062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spcBef>
                <a:spcPct val="0"/>
              </a:spcBef>
              <a:spcAft>
                <a:spcPts val="600"/>
              </a:spcAft>
              <a:buClrTx/>
            </a:pPr>
            <a:r>
              <a:rPr lang="en-GB" altLang="en-US" sz="1800" b="1" i="0" dirty="0">
                <a:latin typeface="+mn-lt"/>
              </a:rPr>
              <a:t>all old-growth and primary forests</a:t>
            </a:r>
            <a:endParaRPr lang="en-US" altLang="en-US" sz="1800" b="1" i="0" dirty="0">
              <a:latin typeface="+mn-lt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1800" b="1" i="0" dirty="0">
                <a:latin typeface="+mn-lt"/>
              </a:rPr>
              <a:t>areas of very high biodiversity value or potential 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1800" b="1" i="0" dirty="0">
                <a:latin typeface="+mn-lt"/>
              </a:rPr>
              <a:t>significant areas of carbon-rich ecosystems, such as wetlands, mangroves and seagrass meadows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1800" b="1" i="0" dirty="0">
                <a:latin typeface="+mn-lt"/>
              </a:rPr>
              <a:t>important fish spawning and nursery areas</a:t>
            </a:r>
            <a:endParaRPr lang="en-IE" altLang="en-US" sz="1800" b="1" i="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0258" y="1891493"/>
            <a:ext cx="7324151" cy="17081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I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0321A3-F783-C1FD-1082-83324D231297}"/>
              </a:ext>
            </a:extLst>
          </p:cNvPr>
          <p:cNvSpPr txBox="1">
            <a:spLocks noChangeArrowheads="1"/>
          </p:cNvSpPr>
          <p:nvPr/>
        </p:nvSpPr>
        <p:spPr>
          <a:xfrm>
            <a:off x="946024" y="324915"/>
            <a:ext cx="10515600" cy="93859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sz="3200" dirty="0"/>
              <a:t>Strictly protected areas - </a:t>
            </a:r>
            <a:r>
              <a:rPr lang="en-GB" altLang="fr-FR" sz="3200" dirty="0"/>
              <a:t>What does it mean?</a:t>
            </a:r>
          </a:p>
        </p:txBody>
      </p:sp>
    </p:spTree>
    <p:extLst>
      <p:ext uri="{BB962C8B-B14F-4D97-AF65-F5344CB8AC3E}">
        <p14:creationId xmlns:p14="http://schemas.microsoft.com/office/powerpoint/2010/main" val="270513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 noChangeArrowheads="1"/>
          </p:cNvSpPr>
          <p:nvPr>
            <p:ph sz="half" idx="1"/>
          </p:nvPr>
        </p:nvSpPr>
        <p:spPr>
          <a:xfrm>
            <a:off x="561883" y="1825626"/>
            <a:ext cx="4197735" cy="454951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fr-FR" sz="2900" dirty="0"/>
              <a:t>IUCN PAs categories primarily defined by the applicable management practice</a:t>
            </a:r>
          </a:p>
          <a:p>
            <a:pPr>
              <a:lnSpc>
                <a:spcPct val="90000"/>
              </a:lnSpc>
              <a:defRPr/>
            </a:pPr>
            <a:r>
              <a:rPr lang="en-US" altLang="fr-FR" sz="2900" b="1" dirty="0"/>
              <a:t>Categories </a:t>
            </a:r>
            <a:r>
              <a:rPr lang="en-US" altLang="fr-FR" sz="2900" b="1" dirty="0" err="1"/>
              <a:t>Ia</a:t>
            </a:r>
            <a:r>
              <a:rPr lang="en-US" altLang="fr-FR" sz="2900" b="1" dirty="0"/>
              <a:t> (strict nature reserve) and </a:t>
            </a:r>
            <a:r>
              <a:rPr lang="en-US" altLang="fr-FR" sz="2900" b="1" dirty="0" err="1"/>
              <a:t>Ib</a:t>
            </a:r>
            <a:r>
              <a:rPr lang="en-US" altLang="fr-FR" sz="2900" b="1" dirty="0"/>
              <a:t> (wilderness area)</a:t>
            </a:r>
          </a:p>
          <a:p>
            <a:pPr>
              <a:lnSpc>
                <a:spcPct val="90000"/>
              </a:lnSpc>
              <a:defRPr/>
            </a:pPr>
            <a:r>
              <a:rPr lang="en-US" altLang="fr-FR" sz="2900" b="1" dirty="0"/>
              <a:t>Category II (National park) - as part of the zoning</a:t>
            </a:r>
            <a:endParaRPr lang="en-US" altLang="fr-FR" sz="2900" dirty="0"/>
          </a:p>
          <a:p>
            <a:pPr>
              <a:lnSpc>
                <a:spcPct val="90000"/>
              </a:lnSpc>
              <a:defRPr/>
            </a:pPr>
            <a:r>
              <a:rPr lang="en-US" altLang="fr-FR" sz="2900" b="1" dirty="0"/>
              <a:t>Categories IV – VI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fr-FR" sz="1700" dirty="0"/>
          </a:p>
        </p:txBody>
      </p:sp>
      <p:pic>
        <p:nvPicPr>
          <p:cNvPr id="3" name="Picture 2" descr="A book cover of a group of people&#10;&#10;Description automatically generated">
            <a:extLst>
              <a:ext uri="{FF2B5EF4-FFF2-40B4-BE49-F238E27FC236}">
                <a16:creationId xmlns:a16="http://schemas.microsoft.com/office/drawing/2014/main" id="{C433F47F-2E68-7F50-997F-01E028095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52" y="1427149"/>
            <a:ext cx="2544601" cy="3622208"/>
          </a:xfrm>
          <a:prstGeom prst="rect">
            <a:avLst/>
          </a:prstGeom>
          <a:noFill/>
        </p:spPr>
      </p:pic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>
          <a:xfrm>
            <a:off x="970722" y="482860"/>
            <a:ext cx="7096508" cy="782357"/>
          </a:xfrm>
        </p:spPr>
        <p:txBody>
          <a:bodyPr anchor="b">
            <a:normAutofit fontScale="90000"/>
          </a:bodyPr>
          <a:lstStyle/>
          <a:p>
            <a:r>
              <a:rPr lang="en-US" altLang="fr-FR" sz="3700" dirty="0"/>
              <a:t>Strictly protected areas and IUCN PAs categories </a:t>
            </a:r>
            <a:endParaRPr lang="en-IE" altLang="en-US" sz="3700" dirty="0"/>
          </a:p>
        </p:txBody>
      </p:sp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AE159547-641D-96FF-CC47-7055ACD8B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86" y="119092"/>
            <a:ext cx="3495230" cy="6029101"/>
          </a:xfrm>
          <a:prstGeom prst="rect">
            <a:avLst/>
          </a:prstGeom>
        </p:spPr>
      </p:pic>
      <p:pic>
        <p:nvPicPr>
          <p:cNvPr id="9" name="Picture 8" descr="A green check mark on a white background&#10;&#10;Description automatically generated">
            <a:extLst>
              <a:ext uri="{FF2B5EF4-FFF2-40B4-BE49-F238E27FC236}">
                <a16:creationId xmlns:a16="http://schemas.microsoft.com/office/drawing/2014/main" id="{C0CD798C-DEAD-BD07-FA2D-3E6BE93EC5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37" y="3233691"/>
            <a:ext cx="481013" cy="496530"/>
          </a:xfrm>
          <a:prstGeom prst="rect">
            <a:avLst/>
          </a:prstGeom>
        </p:spPr>
      </p:pic>
      <p:pic>
        <p:nvPicPr>
          <p:cNvPr id="10" name="Picture 9" descr="A green check mark on a white background&#10;&#10;Description automatically generated">
            <a:extLst>
              <a:ext uri="{FF2B5EF4-FFF2-40B4-BE49-F238E27FC236}">
                <a16:creationId xmlns:a16="http://schemas.microsoft.com/office/drawing/2014/main" id="{03711C62-39E2-CA50-A31A-3F44A54CC7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48" y="4290630"/>
            <a:ext cx="481013" cy="496530"/>
          </a:xfrm>
          <a:prstGeom prst="rect">
            <a:avLst/>
          </a:prstGeom>
        </p:spPr>
      </p:pic>
      <p:pic>
        <p:nvPicPr>
          <p:cNvPr id="12" name="Picture 11" descr="A red question mark symbol&#10;&#10;Description automatically generated">
            <a:extLst>
              <a:ext uri="{FF2B5EF4-FFF2-40B4-BE49-F238E27FC236}">
                <a16:creationId xmlns:a16="http://schemas.microsoft.com/office/drawing/2014/main" id="{949FCFD8-1496-F3E3-A0CE-1F135F3A16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3" y="5138286"/>
            <a:ext cx="590550" cy="5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9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43150" y="1374555"/>
            <a:ext cx="10905699" cy="4568609"/>
          </a:xfrm>
        </p:spPr>
        <p:txBody>
          <a:bodyPr/>
          <a:lstStyle/>
          <a:p>
            <a:pPr>
              <a:defRPr/>
            </a:pPr>
            <a:r>
              <a:rPr lang="en-US" altLang="fr-FR" sz="3200" dirty="0"/>
              <a:t>Operationalize the overarching definition by: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fr-FR" sz="2400" dirty="0"/>
              <a:t>Better understanding of the diversity of definitions and circumstances across MS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Clarifying application of the concept of “active management sustaining or enhancing natural processes”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Support case-by-case assessment by MS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Ensuring a level playing field among MS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fr-FR" sz="2400"/>
              <a:t>Facilitate designation </a:t>
            </a:r>
            <a:r>
              <a:rPr lang="en-US" altLang="fr-FR" sz="2400" dirty="0"/>
              <a:t>and effective management</a:t>
            </a:r>
          </a:p>
          <a:p>
            <a:pPr marL="0" indent="0">
              <a:buNone/>
              <a:defRPr/>
            </a:pPr>
            <a:endParaRPr lang="en-GB" altLang="fr-FR" sz="1800" b="1" dirty="0"/>
          </a:p>
          <a:p>
            <a:pPr marL="0" indent="0">
              <a:buNone/>
              <a:defRPr/>
            </a:pPr>
            <a:r>
              <a:rPr lang="en-GB" altLang="fr-FR" sz="1800" b="1" dirty="0"/>
              <a:t> </a:t>
            </a:r>
          </a:p>
          <a:p>
            <a:pPr marL="0" indent="0">
              <a:buNone/>
              <a:defRPr/>
            </a:pPr>
            <a:endParaRPr lang="en-GB" altLang="fr-FR" sz="1800" dirty="0"/>
          </a:p>
          <a:p>
            <a:pPr marL="0" indent="0">
              <a:buNone/>
              <a:defRPr/>
            </a:pPr>
            <a:endParaRPr lang="en-GB" altLang="fr-FR" sz="1800" dirty="0"/>
          </a:p>
          <a:p>
            <a:pPr marL="0" indent="0">
              <a:buNone/>
              <a:defRPr/>
            </a:pPr>
            <a:endParaRPr lang="en-GB" altLang="fr-FR" sz="1800" i="1" dirty="0">
              <a:solidFill>
                <a:srgbClr val="FF0000"/>
              </a:solidFill>
            </a:endParaRPr>
          </a:p>
        </p:txBody>
      </p:sp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>
          <a:xfrm>
            <a:off x="970721" y="609600"/>
            <a:ext cx="10710649" cy="655617"/>
          </a:xfrm>
        </p:spPr>
        <p:txBody>
          <a:bodyPr/>
          <a:lstStyle/>
          <a:p>
            <a:r>
              <a:rPr lang="en-IE" altLang="en-US" dirty="0"/>
              <a:t>Objectives of the event</a:t>
            </a:r>
          </a:p>
        </p:txBody>
      </p:sp>
    </p:spTree>
    <p:extLst>
      <p:ext uri="{BB962C8B-B14F-4D97-AF65-F5344CB8AC3E}">
        <p14:creationId xmlns:p14="http://schemas.microsoft.com/office/powerpoint/2010/main" val="1506440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73B05A800AE148B77C71D2782A98BF" ma:contentTypeVersion="18" ma:contentTypeDescription="Create a new document." ma:contentTypeScope="" ma:versionID="e94ae76a6a38fd3331977c4ea0810d45">
  <xsd:schema xmlns:xsd="http://www.w3.org/2001/XMLSchema" xmlns:xs="http://www.w3.org/2001/XMLSchema" xmlns:p="http://schemas.microsoft.com/office/2006/metadata/properties" xmlns:ns2="d035680f-eec7-48fd-b81b-6b3cdae449b9" xmlns:ns3="d327503e-a9c7-48cf-a068-7dfb64a71950" targetNamespace="http://schemas.microsoft.com/office/2006/metadata/properties" ma:root="true" ma:fieldsID="c16b890e727bd932000a6f610c6f5941" ns2:_="" ns3:_="">
    <xsd:import namespace="d035680f-eec7-48fd-b81b-6b3cdae449b9"/>
    <xsd:import namespace="d327503e-a9c7-48cf-a068-7dfb64a719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5680f-eec7-48fd-b81b-6b3cdae44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ec99919-4982-4388-8a64-83a11d2ca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7503e-a9c7-48cf-a068-7dfb64a7195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70e7b5c-c13a-4e33-b5e3-ed26455e6615}" ma:internalName="TaxCatchAll" ma:showField="CatchAllData" ma:web="d327503e-a9c7-48cf-a068-7dfb64a719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35680f-eec7-48fd-b81b-6b3cdae449b9">
      <Terms xmlns="http://schemas.microsoft.com/office/infopath/2007/PartnerControls"/>
    </lcf76f155ced4ddcb4097134ff3c332f>
    <TaxCatchAll xmlns="d327503e-a9c7-48cf-a068-7dfb64a71950" xsi:nil="true"/>
  </documentManagement>
</p:properties>
</file>

<file path=customXml/itemProps1.xml><?xml version="1.0" encoding="utf-8"?>
<ds:datastoreItem xmlns:ds="http://schemas.openxmlformats.org/officeDocument/2006/customXml" ds:itemID="{05973555-4C33-4171-BEC1-B53676A7986C}"/>
</file>

<file path=customXml/itemProps2.xml><?xml version="1.0" encoding="utf-8"?>
<ds:datastoreItem xmlns:ds="http://schemas.openxmlformats.org/officeDocument/2006/customXml" ds:itemID="{F3A22B65-78EA-4885-AED0-E84A293D4569}"/>
</file>

<file path=customXml/itemProps3.xml><?xml version="1.0" encoding="utf-8"?>
<ds:datastoreItem xmlns:ds="http://schemas.openxmlformats.org/officeDocument/2006/customXml" ds:itemID="{23C55C98-3705-41CA-B405-C101AE91960E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7787</TotalTime>
  <Words>441</Words>
  <Application>Microsoft Office PowerPoint</Application>
  <PresentationFormat>Widescreen</PresentationFormat>
  <Paragraphs>62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MS PGothic</vt:lpstr>
      <vt:lpstr>Arial</vt:lpstr>
      <vt:lpstr>Calibri</vt:lpstr>
      <vt:lpstr>Courier New</vt:lpstr>
      <vt:lpstr>Wingdings</vt:lpstr>
      <vt:lpstr>Office Theme</vt:lpstr>
      <vt:lpstr>Setting the scene: Strictly protected areas in the EU Biodiversity Strategy for 2030  </vt:lpstr>
      <vt:lpstr>Strictly protected areas in the EU BDS 2030</vt:lpstr>
      <vt:lpstr>PowerPoint Presentation</vt:lpstr>
      <vt:lpstr>PowerPoint Presentation</vt:lpstr>
      <vt:lpstr>Strictly protected areas and IUCN PAs categories </vt:lpstr>
      <vt:lpstr>Objectives of the event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OUZET Sophie (ENV)</dc:creator>
  <cp:lastModifiedBy>OBRETENOVA Iva (ENV)</cp:lastModifiedBy>
  <cp:revision>205</cp:revision>
  <dcterms:created xsi:type="dcterms:W3CDTF">2020-12-10T09:47:28Z</dcterms:created>
  <dcterms:modified xsi:type="dcterms:W3CDTF">2024-11-12T11:05:35Z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2024-11-07T09:17:11Z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06e13e7f-c749-4274-b459-4d6846af4fb0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0x0101002273B05A800AE148B77C71D2782A98BF</vt:lpwstr>
  </property>
</Properties>
</file>