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0" r:id="rId2"/>
    <p:sldId id="263" r:id="rId3"/>
    <p:sldId id="282" r:id="rId4"/>
    <p:sldId id="266" r:id="rId5"/>
    <p:sldId id="284" r:id="rId6"/>
    <p:sldId id="285" r:id="rId7"/>
    <p:sldId id="286" r:id="rId8"/>
    <p:sldId id="283" r:id="rId9"/>
    <p:sldId id="287" r:id="rId10"/>
    <p:sldId id="288" r:id="rId11"/>
    <p:sldId id="291" r:id="rId12"/>
    <p:sldId id="289" r:id="rId13"/>
    <p:sldId id="290" r:id="rId14"/>
    <p:sldId id="292" r:id="rId15"/>
    <p:sldId id="261" r:id="rId16"/>
    <p:sldId id="256" r:id="rId1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A77D"/>
    <a:srgbClr val="056794"/>
    <a:srgbClr val="096D96"/>
    <a:srgbClr val="62883E"/>
    <a:srgbClr val="8A99C0"/>
    <a:srgbClr val="606060"/>
    <a:srgbClr val="FAA61A"/>
    <a:srgbClr val="DC6856"/>
    <a:srgbClr val="FFD166"/>
    <a:srgbClr val="436E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057" autoAdjust="0"/>
    <p:restoredTop sz="91529"/>
  </p:normalViewPr>
  <p:slideViewPr>
    <p:cSldViewPr snapToGrid="0">
      <p:cViewPr varScale="1">
        <p:scale>
          <a:sx n="146" d="100"/>
          <a:sy n="146" d="100"/>
        </p:scale>
        <p:origin x="1592" y="176"/>
      </p:cViewPr>
      <p:guideLst/>
    </p:cSldViewPr>
  </p:slideViewPr>
  <p:notesTextViewPr>
    <p:cViewPr>
      <p:scale>
        <a:sx n="1" d="1"/>
        <a:sy n="1" d="1"/>
      </p:scale>
      <p:origin x="0" y="0"/>
    </p:cViewPr>
  </p:notesTextViewPr>
  <p:notesViewPr>
    <p:cSldViewPr snapToGrid="0">
      <p:cViewPr varScale="1">
        <p:scale>
          <a:sx n="121" d="100"/>
          <a:sy n="121" d="100"/>
        </p:scale>
        <p:origin x="507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8CE881-6D2C-9040-B328-24C063F6AB7E}" type="datetimeFigureOut">
              <a:rPr lang="en-GB" smtClean="0"/>
              <a:t>09/11/2024</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7C40B7-711A-1542-B82C-61BC625F7B90}" type="slidenum">
              <a:rPr lang="en-GB" smtClean="0"/>
              <a:t>‹#›</a:t>
            </a:fld>
            <a:endParaRPr lang="en-GB"/>
          </a:p>
        </p:txBody>
      </p:sp>
    </p:spTree>
    <p:extLst>
      <p:ext uri="{BB962C8B-B14F-4D97-AF65-F5344CB8AC3E}">
        <p14:creationId xmlns:p14="http://schemas.microsoft.com/office/powerpoint/2010/main" val="1264920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t>Short introduction of the EF – more than 60% PAs managers, but also national and regional agencies, universities.</a:t>
            </a:r>
          </a:p>
          <a:p>
            <a:r>
              <a:rPr lang="en-GB" dirty="0"/>
              <a:t>I will try o balance various views as I represent the entire network here.</a:t>
            </a:r>
          </a:p>
        </p:txBody>
      </p:sp>
      <p:sp>
        <p:nvSpPr>
          <p:cNvPr id="4" name="Zástupný symbol pro číslo snímku 3"/>
          <p:cNvSpPr>
            <a:spLocks noGrp="1"/>
          </p:cNvSpPr>
          <p:nvPr>
            <p:ph type="sldNum" sz="quarter" idx="5"/>
          </p:nvPr>
        </p:nvSpPr>
        <p:spPr/>
        <p:txBody>
          <a:bodyPr/>
          <a:lstStyle/>
          <a:p>
            <a:fld id="{967C40B7-711A-1542-B82C-61BC625F7B90}" type="slidenum">
              <a:rPr lang="en-GB" smtClean="0"/>
              <a:t>2</a:t>
            </a:fld>
            <a:endParaRPr lang="en-GB"/>
          </a:p>
        </p:txBody>
      </p:sp>
    </p:spTree>
    <p:extLst>
      <p:ext uri="{BB962C8B-B14F-4D97-AF65-F5344CB8AC3E}">
        <p14:creationId xmlns:p14="http://schemas.microsoft.com/office/powerpoint/2010/main" val="749474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AFED9-011E-8483-3290-3A332BB609CD}"/>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5AF2DD3A-726D-BB2A-C918-137AAE5791C8}"/>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F02EC17C-8EA7-5AFD-1A52-8436B506CA45}"/>
              </a:ext>
            </a:extLst>
          </p:cNvPr>
          <p:cNvSpPr>
            <a:spLocks noGrp="1"/>
          </p:cNvSpPr>
          <p:nvPr>
            <p:ph type="body" idx="1"/>
          </p:nvPr>
        </p:nvSpPr>
        <p:spPr/>
        <p:txBody>
          <a:bodyPr/>
          <a:lstStyle/>
          <a:p>
            <a:r>
              <a:rPr lang="en-GB" dirty="0"/>
              <a:t>Reports under Art 17. of </a:t>
            </a:r>
            <a:r>
              <a:rPr lang="en-GB" dirty="0" err="1"/>
              <a:t>HabDir</a:t>
            </a:r>
            <a:r>
              <a:rPr lang="en-GB" dirty="0"/>
              <a:t> and Art. 12 of </a:t>
            </a:r>
            <a:r>
              <a:rPr lang="en-GB" dirty="0" err="1"/>
              <a:t>BirDir</a:t>
            </a:r>
            <a:r>
              <a:rPr lang="en-GB" dirty="0"/>
              <a:t> clearly shows that main pressures are not caused by too intense management, opposite is true – the sixth most important pressure are natural processes. </a:t>
            </a:r>
          </a:p>
        </p:txBody>
      </p:sp>
      <p:sp>
        <p:nvSpPr>
          <p:cNvPr id="4" name="Zástupný symbol pro číslo snímku 3">
            <a:extLst>
              <a:ext uri="{FF2B5EF4-FFF2-40B4-BE49-F238E27FC236}">
                <a16:creationId xmlns:a16="http://schemas.microsoft.com/office/drawing/2014/main" id="{FC21BABB-F1BC-1460-3092-4A61163EDD6A}"/>
              </a:ext>
            </a:extLst>
          </p:cNvPr>
          <p:cNvSpPr>
            <a:spLocks noGrp="1"/>
          </p:cNvSpPr>
          <p:nvPr>
            <p:ph type="sldNum" sz="quarter" idx="5"/>
          </p:nvPr>
        </p:nvSpPr>
        <p:spPr/>
        <p:txBody>
          <a:bodyPr/>
          <a:lstStyle/>
          <a:p>
            <a:fld id="{967C40B7-711A-1542-B82C-61BC625F7B90}" type="slidenum">
              <a:rPr lang="en-GB" smtClean="0"/>
              <a:t>11</a:t>
            </a:fld>
            <a:endParaRPr lang="en-GB"/>
          </a:p>
        </p:txBody>
      </p:sp>
    </p:spTree>
    <p:extLst>
      <p:ext uri="{BB962C8B-B14F-4D97-AF65-F5344CB8AC3E}">
        <p14:creationId xmlns:p14="http://schemas.microsoft.com/office/powerpoint/2010/main" val="2516316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E0A07-AF2A-F7B6-1DB3-D2121123A793}"/>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D7E7AEE1-A4BE-7404-4239-1BBFF217E4F2}"/>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6BA8BD81-8BA6-4845-59B1-3FF92D80039E}"/>
              </a:ext>
            </a:extLst>
          </p:cNvPr>
          <p:cNvSpPr>
            <a:spLocks noGrp="1"/>
          </p:cNvSpPr>
          <p:nvPr>
            <p:ph type="body" idx="1"/>
          </p:nvPr>
        </p:nvSpPr>
        <p:spPr/>
        <p:txBody>
          <a:bodyPr/>
          <a:lstStyle/>
          <a:p>
            <a:pPr algn="l"/>
            <a:r>
              <a:rPr lang="en-GB" b="0" i="0" u="none" strike="noStrike" noProof="0" dirty="0">
                <a:solidFill>
                  <a:srgbClr val="000000"/>
                </a:solidFill>
                <a:effectLst/>
              </a:rPr>
              <a:t>NRL is clearly designed as tool for mainly active restoration approach, and it might be in contradiction with Strict Protection.</a:t>
            </a:r>
          </a:p>
          <a:p>
            <a:pPr algn="l"/>
            <a:r>
              <a:rPr lang="en-GB" b="0" i="0" u="none" strike="noStrike" noProof="0" dirty="0">
                <a:solidFill>
                  <a:srgbClr val="000000"/>
                </a:solidFill>
                <a:effectLst/>
              </a:rPr>
              <a:t>In already designated PAs abandonment of management might cause a loss of biodiversity (conservation objectives) and thus it might be considered as wasting of all capacities used for management there so far. </a:t>
            </a:r>
          </a:p>
          <a:p>
            <a:endParaRPr lang="en-GB" dirty="0"/>
          </a:p>
        </p:txBody>
      </p:sp>
      <p:sp>
        <p:nvSpPr>
          <p:cNvPr id="4" name="Zástupný symbol pro číslo snímku 3">
            <a:extLst>
              <a:ext uri="{FF2B5EF4-FFF2-40B4-BE49-F238E27FC236}">
                <a16:creationId xmlns:a16="http://schemas.microsoft.com/office/drawing/2014/main" id="{C05CDB24-F673-14C0-0393-2AC9B82EB09B}"/>
              </a:ext>
            </a:extLst>
          </p:cNvPr>
          <p:cNvSpPr>
            <a:spLocks noGrp="1"/>
          </p:cNvSpPr>
          <p:nvPr>
            <p:ph type="sldNum" sz="quarter" idx="5"/>
          </p:nvPr>
        </p:nvSpPr>
        <p:spPr/>
        <p:txBody>
          <a:bodyPr/>
          <a:lstStyle/>
          <a:p>
            <a:fld id="{967C40B7-711A-1542-B82C-61BC625F7B90}" type="slidenum">
              <a:rPr lang="en-GB" smtClean="0"/>
              <a:t>12</a:t>
            </a:fld>
            <a:endParaRPr lang="en-GB"/>
          </a:p>
        </p:txBody>
      </p:sp>
    </p:spTree>
    <p:extLst>
      <p:ext uri="{BB962C8B-B14F-4D97-AF65-F5344CB8AC3E}">
        <p14:creationId xmlns:p14="http://schemas.microsoft.com/office/powerpoint/2010/main" val="3328225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3388A-1A9C-F8A2-1A9D-8349E6BDAE41}"/>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D449C7A1-E8A2-6F98-A030-DB7EA1B35922}"/>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ADAC781D-A97A-E077-645A-D023F34ABA90}"/>
              </a:ext>
            </a:extLst>
          </p:cNvPr>
          <p:cNvSpPr>
            <a:spLocks noGrp="1"/>
          </p:cNvSpPr>
          <p:nvPr>
            <p:ph type="body" idx="1"/>
          </p:nvPr>
        </p:nvSpPr>
        <p:spPr/>
        <p:txBody>
          <a:bodyPr/>
          <a:lstStyle/>
          <a:p>
            <a:pPr algn="l"/>
            <a:r>
              <a:rPr lang="en-GB" b="0" i="0" u="none" strike="noStrike" noProof="0" dirty="0">
                <a:solidFill>
                  <a:srgbClr val="000000"/>
                </a:solidFill>
                <a:effectLst/>
              </a:rPr>
              <a:t>I do not question the protection of natural processes. On the contrary, they have an indispensable place in our approaches. </a:t>
            </a:r>
            <a:br>
              <a:rPr lang="en-GB" b="0" i="0" u="none" strike="noStrike" noProof="0" dirty="0">
                <a:solidFill>
                  <a:srgbClr val="000000"/>
                </a:solidFill>
                <a:effectLst/>
              </a:rPr>
            </a:br>
            <a:r>
              <a:rPr lang="en-GB" b="0" i="0" u="none" strike="noStrike" noProof="0" dirty="0">
                <a:solidFill>
                  <a:srgbClr val="000000"/>
                </a:solidFill>
                <a:effectLst/>
              </a:rPr>
              <a:t>It is also important to remember that each country has completely different conditions: while in Finland, for example, the protection of natural processes may be a priority, in the Czech Republic it is certainly active management. </a:t>
            </a:r>
          </a:p>
          <a:p>
            <a:endParaRPr lang="en-GB" dirty="0"/>
          </a:p>
        </p:txBody>
      </p:sp>
      <p:sp>
        <p:nvSpPr>
          <p:cNvPr id="4" name="Zástupný symbol pro číslo snímku 3">
            <a:extLst>
              <a:ext uri="{FF2B5EF4-FFF2-40B4-BE49-F238E27FC236}">
                <a16:creationId xmlns:a16="http://schemas.microsoft.com/office/drawing/2014/main" id="{F00CFA65-38D2-6FB7-7121-D8356A5E917A}"/>
              </a:ext>
            </a:extLst>
          </p:cNvPr>
          <p:cNvSpPr>
            <a:spLocks noGrp="1"/>
          </p:cNvSpPr>
          <p:nvPr>
            <p:ph type="sldNum" sz="quarter" idx="5"/>
          </p:nvPr>
        </p:nvSpPr>
        <p:spPr/>
        <p:txBody>
          <a:bodyPr/>
          <a:lstStyle/>
          <a:p>
            <a:fld id="{967C40B7-711A-1542-B82C-61BC625F7B90}" type="slidenum">
              <a:rPr lang="en-GB" smtClean="0"/>
              <a:t>13</a:t>
            </a:fld>
            <a:endParaRPr lang="en-GB"/>
          </a:p>
        </p:txBody>
      </p:sp>
    </p:spTree>
    <p:extLst>
      <p:ext uri="{BB962C8B-B14F-4D97-AF65-F5344CB8AC3E}">
        <p14:creationId xmlns:p14="http://schemas.microsoft.com/office/powerpoint/2010/main" val="133588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472E1-ECFC-DE17-CD6A-79E45373A0A8}"/>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3062CB0F-EB1C-3E43-B1A0-08167ABB594E}"/>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7AA7C753-BA63-1A47-1C79-4FBD95B1574C}"/>
              </a:ext>
            </a:extLst>
          </p:cNvPr>
          <p:cNvSpPr>
            <a:spLocks noGrp="1"/>
          </p:cNvSpPr>
          <p:nvPr>
            <p:ph type="body" idx="1"/>
          </p:nvPr>
        </p:nvSpPr>
        <p:spPr/>
        <p:txBody>
          <a:bodyPr/>
          <a:lstStyle/>
          <a:p>
            <a:pPr algn="l"/>
            <a:r>
              <a:rPr lang="en-GB" b="0" i="0" u="none" strike="noStrike" noProof="0" dirty="0">
                <a:solidFill>
                  <a:srgbClr val="000000"/>
                </a:solidFill>
                <a:effectLst/>
              </a:rPr>
              <a:t>Member state can use strict protection concept to identify sites that need either protection or natural processes or better identify and eliminate pressures negatively affecting them.</a:t>
            </a:r>
            <a:br>
              <a:rPr lang="en-GB" b="0" i="0" u="none" strike="noStrike" noProof="0" dirty="0">
                <a:solidFill>
                  <a:srgbClr val="000000"/>
                </a:solidFill>
                <a:effectLst/>
              </a:rPr>
            </a:br>
            <a:r>
              <a:rPr lang="en-GB" b="0" i="0" u="none" strike="noStrike" noProof="0" dirty="0">
                <a:solidFill>
                  <a:srgbClr val="000000"/>
                </a:solidFill>
                <a:effectLst/>
              </a:rPr>
              <a:t>I do not recommend creating a list of activities, as it will never be perfect and will not correspond to the reality of the time and situation in the different European countries. What is important is to achieve the objectives for which the areas have been designated and to measure this.</a:t>
            </a:r>
          </a:p>
          <a:p>
            <a:endParaRPr lang="en-GB" dirty="0"/>
          </a:p>
        </p:txBody>
      </p:sp>
      <p:sp>
        <p:nvSpPr>
          <p:cNvPr id="4" name="Zástupný symbol pro číslo snímku 3">
            <a:extLst>
              <a:ext uri="{FF2B5EF4-FFF2-40B4-BE49-F238E27FC236}">
                <a16:creationId xmlns:a16="http://schemas.microsoft.com/office/drawing/2014/main" id="{E47597A0-6237-4E01-A91C-793214E4E8C9}"/>
              </a:ext>
            </a:extLst>
          </p:cNvPr>
          <p:cNvSpPr>
            <a:spLocks noGrp="1"/>
          </p:cNvSpPr>
          <p:nvPr>
            <p:ph type="sldNum" sz="quarter" idx="5"/>
          </p:nvPr>
        </p:nvSpPr>
        <p:spPr/>
        <p:txBody>
          <a:bodyPr/>
          <a:lstStyle/>
          <a:p>
            <a:fld id="{967C40B7-711A-1542-B82C-61BC625F7B90}" type="slidenum">
              <a:rPr lang="en-GB" smtClean="0"/>
              <a:t>14</a:t>
            </a:fld>
            <a:endParaRPr lang="en-GB"/>
          </a:p>
        </p:txBody>
      </p:sp>
    </p:spTree>
    <p:extLst>
      <p:ext uri="{BB962C8B-B14F-4D97-AF65-F5344CB8AC3E}">
        <p14:creationId xmlns:p14="http://schemas.microsoft.com/office/powerpoint/2010/main" val="3945416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967C40B7-711A-1542-B82C-61BC625F7B90}" type="slidenum">
              <a:rPr lang="en-GB" smtClean="0"/>
              <a:t>15</a:t>
            </a:fld>
            <a:endParaRPr lang="en-GB"/>
          </a:p>
        </p:txBody>
      </p:sp>
    </p:spTree>
    <p:extLst>
      <p:ext uri="{BB962C8B-B14F-4D97-AF65-F5344CB8AC3E}">
        <p14:creationId xmlns:p14="http://schemas.microsoft.com/office/powerpoint/2010/main" val="3397990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967C40B7-711A-1542-B82C-61BC625F7B90}" type="slidenum">
              <a:rPr lang="en-GB" smtClean="0"/>
              <a:t>16</a:t>
            </a:fld>
            <a:endParaRPr lang="en-GB"/>
          </a:p>
        </p:txBody>
      </p:sp>
    </p:spTree>
    <p:extLst>
      <p:ext uri="{BB962C8B-B14F-4D97-AF65-F5344CB8AC3E}">
        <p14:creationId xmlns:p14="http://schemas.microsoft.com/office/powerpoint/2010/main" val="3500019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2FF89-04B3-FDD2-5740-4EC9610FD43F}"/>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2DCB1F6E-96C2-1CD2-F501-DD64DEC3ED56}"/>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28853017-E6F6-C1DD-2B9E-5E2CA534EED6}"/>
              </a:ext>
            </a:extLst>
          </p:cNvPr>
          <p:cNvSpPr>
            <a:spLocks noGrp="1"/>
          </p:cNvSpPr>
          <p:nvPr>
            <p:ph type="body" idx="1"/>
          </p:nvPr>
        </p:nvSpPr>
        <p:spPr/>
        <p:txBody>
          <a:bodyPr/>
          <a:lstStyle/>
          <a:p>
            <a:pPr algn="l"/>
            <a:r>
              <a:rPr lang="en-GB" b="0" i="0" u="none" strike="noStrike" noProof="0" dirty="0">
                <a:solidFill>
                  <a:srgbClr val="000000"/>
                </a:solidFill>
                <a:effectLst/>
              </a:rPr>
              <a:t>A significant part of biodiversity in Europe is "introduced" by human activities and the development of agriculture and other activities. Many species now commonly found in Europe and important for conservation are native to other areas, such as the Middle East, and others.</a:t>
            </a:r>
            <a:br>
              <a:rPr lang="en-GB" b="0" i="0" u="none" strike="noStrike" noProof="0" dirty="0">
                <a:solidFill>
                  <a:srgbClr val="000000"/>
                </a:solidFill>
                <a:effectLst/>
              </a:rPr>
            </a:br>
            <a:endParaRPr lang="en-GB" b="0" i="0" u="none" strike="noStrike" noProof="0" dirty="0">
              <a:solidFill>
                <a:srgbClr val="000000"/>
              </a:solidFill>
              <a:effectLst/>
            </a:endParaRPr>
          </a:p>
          <a:p>
            <a:pPr algn="l"/>
            <a:r>
              <a:rPr lang="en-GB" b="0" i="0" u="none" strike="noStrike" noProof="0" dirty="0">
                <a:solidFill>
                  <a:srgbClr val="000000"/>
                </a:solidFill>
                <a:effectLst/>
              </a:rPr>
              <a:t>While in northern Europe the conservation of natural processes may prevail as the appropriate approach, southwards this gradient is changing into a need for active management.</a:t>
            </a:r>
          </a:p>
          <a:p>
            <a:endParaRPr lang="en-GB" dirty="0"/>
          </a:p>
        </p:txBody>
      </p:sp>
      <p:sp>
        <p:nvSpPr>
          <p:cNvPr id="4" name="Zástupný symbol pro číslo snímku 3">
            <a:extLst>
              <a:ext uri="{FF2B5EF4-FFF2-40B4-BE49-F238E27FC236}">
                <a16:creationId xmlns:a16="http://schemas.microsoft.com/office/drawing/2014/main" id="{5ECCFE4D-00B4-D16C-1245-900474577144}"/>
              </a:ext>
            </a:extLst>
          </p:cNvPr>
          <p:cNvSpPr>
            <a:spLocks noGrp="1"/>
          </p:cNvSpPr>
          <p:nvPr>
            <p:ph type="sldNum" sz="quarter" idx="5"/>
          </p:nvPr>
        </p:nvSpPr>
        <p:spPr/>
        <p:txBody>
          <a:bodyPr/>
          <a:lstStyle/>
          <a:p>
            <a:fld id="{967C40B7-711A-1542-B82C-61BC625F7B90}" type="slidenum">
              <a:rPr lang="en-GB" smtClean="0"/>
              <a:t>3</a:t>
            </a:fld>
            <a:endParaRPr lang="en-GB"/>
          </a:p>
        </p:txBody>
      </p:sp>
    </p:spTree>
    <p:extLst>
      <p:ext uri="{BB962C8B-B14F-4D97-AF65-F5344CB8AC3E}">
        <p14:creationId xmlns:p14="http://schemas.microsoft.com/office/powerpoint/2010/main" val="34706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noProof="0" dirty="0">
                <a:solidFill>
                  <a:srgbClr val="000000"/>
                </a:solidFill>
                <a:effectLst/>
              </a:rPr>
              <a:t>Oppose the common perception that research and practice are separate groups of people and activities. On the contrary - much research is done at the request of PAs managers and with their participation.</a:t>
            </a:r>
          </a:p>
          <a:p>
            <a:endParaRPr lang="en-GB" dirty="0"/>
          </a:p>
        </p:txBody>
      </p:sp>
      <p:sp>
        <p:nvSpPr>
          <p:cNvPr id="4" name="Zástupný symbol pro číslo snímku 3"/>
          <p:cNvSpPr>
            <a:spLocks noGrp="1"/>
          </p:cNvSpPr>
          <p:nvPr>
            <p:ph type="sldNum" sz="quarter" idx="5"/>
          </p:nvPr>
        </p:nvSpPr>
        <p:spPr/>
        <p:txBody>
          <a:bodyPr/>
          <a:lstStyle/>
          <a:p>
            <a:fld id="{967C40B7-711A-1542-B82C-61BC625F7B90}" type="slidenum">
              <a:rPr lang="en-GB" smtClean="0"/>
              <a:t>4</a:t>
            </a:fld>
            <a:endParaRPr lang="en-GB"/>
          </a:p>
        </p:txBody>
      </p:sp>
    </p:spTree>
    <p:extLst>
      <p:ext uri="{BB962C8B-B14F-4D97-AF65-F5344CB8AC3E}">
        <p14:creationId xmlns:p14="http://schemas.microsoft.com/office/powerpoint/2010/main" val="385524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C7110-42B0-D83C-D6FF-9A6CE27D00FB}"/>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2AB0D550-8EFB-8D16-0352-73F0541CDDA4}"/>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CC43E95F-2A1E-45B3-043F-F5CB54D7BD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noProof="0" dirty="0">
                <a:solidFill>
                  <a:srgbClr val="000000"/>
                </a:solidFill>
                <a:effectLst/>
              </a:rPr>
              <a:t>Example of one of many resources.</a:t>
            </a:r>
          </a:p>
          <a:p>
            <a:endParaRPr lang="en-GB" dirty="0"/>
          </a:p>
        </p:txBody>
      </p:sp>
      <p:sp>
        <p:nvSpPr>
          <p:cNvPr id="4" name="Zástupný symbol pro číslo snímku 3">
            <a:extLst>
              <a:ext uri="{FF2B5EF4-FFF2-40B4-BE49-F238E27FC236}">
                <a16:creationId xmlns:a16="http://schemas.microsoft.com/office/drawing/2014/main" id="{2F875D5B-B15C-88BA-6AF0-32A0690AF6B5}"/>
              </a:ext>
            </a:extLst>
          </p:cNvPr>
          <p:cNvSpPr>
            <a:spLocks noGrp="1"/>
          </p:cNvSpPr>
          <p:nvPr>
            <p:ph type="sldNum" sz="quarter" idx="5"/>
          </p:nvPr>
        </p:nvSpPr>
        <p:spPr/>
        <p:txBody>
          <a:bodyPr/>
          <a:lstStyle/>
          <a:p>
            <a:fld id="{967C40B7-711A-1542-B82C-61BC625F7B90}" type="slidenum">
              <a:rPr lang="en-GB" smtClean="0"/>
              <a:t>5</a:t>
            </a:fld>
            <a:endParaRPr lang="en-GB"/>
          </a:p>
        </p:txBody>
      </p:sp>
    </p:spTree>
    <p:extLst>
      <p:ext uri="{BB962C8B-B14F-4D97-AF65-F5344CB8AC3E}">
        <p14:creationId xmlns:p14="http://schemas.microsoft.com/office/powerpoint/2010/main" val="1425036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2BE91-921A-62CE-55AA-B6097ED9CE45}"/>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8E60322F-F49B-5BAC-58C5-9F122FD23D2A}"/>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76A92B4C-1F4D-FE3C-D410-611F397C6284}"/>
              </a:ext>
            </a:extLst>
          </p:cNvPr>
          <p:cNvSpPr>
            <a:spLocks noGrp="1"/>
          </p:cNvSpPr>
          <p:nvPr>
            <p:ph type="body" idx="1"/>
          </p:nvPr>
        </p:nvSpPr>
        <p:spPr/>
        <p:txBody>
          <a:bodyPr/>
          <a:lstStyle/>
          <a:p>
            <a:r>
              <a:rPr lang="en-GB" dirty="0"/>
              <a:t>Not only research, but also local knowledge and cooperation with stakeholders and users is inevitable.</a:t>
            </a:r>
          </a:p>
          <a:p>
            <a:r>
              <a:rPr lang="en-GB" dirty="0"/>
              <a:t>Mountain meadows – Natura 2000 conservation objective in Krkonoše NP. </a:t>
            </a:r>
          </a:p>
          <a:p>
            <a:endParaRPr lang="en-GB" dirty="0"/>
          </a:p>
        </p:txBody>
      </p:sp>
      <p:sp>
        <p:nvSpPr>
          <p:cNvPr id="4" name="Zástupný symbol pro číslo snímku 3">
            <a:extLst>
              <a:ext uri="{FF2B5EF4-FFF2-40B4-BE49-F238E27FC236}">
                <a16:creationId xmlns:a16="http://schemas.microsoft.com/office/drawing/2014/main" id="{1CB3AE15-6160-44BE-ACE1-98569A1488CF}"/>
              </a:ext>
            </a:extLst>
          </p:cNvPr>
          <p:cNvSpPr>
            <a:spLocks noGrp="1"/>
          </p:cNvSpPr>
          <p:nvPr>
            <p:ph type="sldNum" sz="quarter" idx="5"/>
          </p:nvPr>
        </p:nvSpPr>
        <p:spPr/>
        <p:txBody>
          <a:bodyPr/>
          <a:lstStyle/>
          <a:p>
            <a:fld id="{967C40B7-711A-1542-B82C-61BC625F7B90}" type="slidenum">
              <a:rPr lang="en-GB" smtClean="0"/>
              <a:t>6</a:t>
            </a:fld>
            <a:endParaRPr lang="en-GB"/>
          </a:p>
        </p:txBody>
      </p:sp>
    </p:spTree>
    <p:extLst>
      <p:ext uri="{BB962C8B-B14F-4D97-AF65-F5344CB8AC3E}">
        <p14:creationId xmlns:p14="http://schemas.microsoft.com/office/powerpoint/2010/main" val="1709082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F0BBE-A8D1-3D61-BB88-43000D115222}"/>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B84E53D6-1C9A-CDDD-5185-AB1BAFA406AC}"/>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06CD4058-8FDE-A127-C484-1C7985B5D274}"/>
              </a:ext>
            </a:extLst>
          </p:cNvPr>
          <p:cNvSpPr>
            <a:spLocks noGrp="1"/>
          </p:cNvSpPr>
          <p:nvPr>
            <p:ph type="body" idx="1"/>
          </p:nvPr>
        </p:nvSpPr>
        <p:spPr/>
        <p:txBody>
          <a:bodyPr/>
          <a:lstStyle/>
          <a:p>
            <a:r>
              <a:rPr lang="en-GB" dirty="0"/>
              <a:t>And we also need to celebrate successes with partners! They need to understand what we want to achieve and they can know better than us hot to achieve it effectively. </a:t>
            </a:r>
          </a:p>
          <a:p>
            <a:endParaRPr lang="en-GB" dirty="0"/>
          </a:p>
        </p:txBody>
      </p:sp>
      <p:sp>
        <p:nvSpPr>
          <p:cNvPr id="4" name="Zástupný symbol pro číslo snímku 3">
            <a:extLst>
              <a:ext uri="{FF2B5EF4-FFF2-40B4-BE49-F238E27FC236}">
                <a16:creationId xmlns:a16="http://schemas.microsoft.com/office/drawing/2014/main" id="{61B4D1AA-9C9D-8470-CC33-BD013E266647}"/>
              </a:ext>
            </a:extLst>
          </p:cNvPr>
          <p:cNvSpPr>
            <a:spLocks noGrp="1"/>
          </p:cNvSpPr>
          <p:nvPr>
            <p:ph type="sldNum" sz="quarter" idx="5"/>
          </p:nvPr>
        </p:nvSpPr>
        <p:spPr/>
        <p:txBody>
          <a:bodyPr/>
          <a:lstStyle/>
          <a:p>
            <a:fld id="{967C40B7-711A-1542-B82C-61BC625F7B90}" type="slidenum">
              <a:rPr lang="en-GB" smtClean="0"/>
              <a:t>7</a:t>
            </a:fld>
            <a:endParaRPr lang="en-GB"/>
          </a:p>
        </p:txBody>
      </p:sp>
    </p:spTree>
    <p:extLst>
      <p:ext uri="{BB962C8B-B14F-4D97-AF65-F5344CB8AC3E}">
        <p14:creationId xmlns:p14="http://schemas.microsoft.com/office/powerpoint/2010/main" val="3958669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A12C7-F3FA-4DFF-E492-6FEF89A58D99}"/>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C59FEC9A-3808-A094-D1BD-1099F7478AE4}"/>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E1E99425-1587-9131-F40E-19D5C91EF3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noProof="0" dirty="0">
                <a:solidFill>
                  <a:srgbClr val="000000"/>
                </a:solidFill>
                <a:effectLst/>
              </a:rPr>
              <a:t>A fundamental success of nature conservation today is the recognition that we need to diversify management approaches according to needs. We have gone through a period of "protection", i.e. non-intervention, as well as over-protection in the past. However, the current adaptive approach should fully meet our needs, as it incorporates all management approaches from non-intervention to active regular care, according to the needs in specific sites.</a:t>
            </a:r>
          </a:p>
          <a:p>
            <a:endParaRPr lang="en-GB" dirty="0"/>
          </a:p>
        </p:txBody>
      </p:sp>
      <p:sp>
        <p:nvSpPr>
          <p:cNvPr id="4" name="Zástupný symbol pro číslo snímku 3">
            <a:extLst>
              <a:ext uri="{FF2B5EF4-FFF2-40B4-BE49-F238E27FC236}">
                <a16:creationId xmlns:a16="http://schemas.microsoft.com/office/drawing/2014/main" id="{37327A38-0960-C361-542D-0A6E3E5D69A9}"/>
              </a:ext>
            </a:extLst>
          </p:cNvPr>
          <p:cNvSpPr>
            <a:spLocks noGrp="1"/>
          </p:cNvSpPr>
          <p:nvPr>
            <p:ph type="sldNum" sz="quarter" idx="5"/>
          </p:nvPr>
        </p:nvSpPr>
        <p:spPr/>
        <p:txBody>
          <a:bodyPr/>
          <a:lstStyle/>
          <a:p>
            <a:fld id="{967C40B7-711A-1542-B82C-61BC625F7B90}" type="slidenum">
              <a:rPr lang="en-GB" smtClean="0"/>
              <a:t>8</a:t>
            </a:fld>
            <a:endParaRPr lang="en-GB"/>
          </a:p>
        </p:txBody>
      </p:sp>
    </p:spTree>
    <p:extLst>
      <p:ext uri="{BB962C8B-B14F-4D97-AF65-F5344CB8AC3E}">
        <p14:creationId xmlns:p14="http://schemas.microsoft.com/office/powerpoint/2010/main" val="3462716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430C8-5D30-5C8E-4687-946B1C99A4B7}"/>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D09D319C-9866-A5BC-1AB4-67999CCD8321}"/>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1D761276-475F-6433-5F64-30258B5CB707}"/>
              </a:ext>
            </a:extLst>
          </p:cNvPr>
          <p:cNvSpPr>
            <a:spLocks noGrp="1"/>
          </p:cNvSpPr>
          <p:nvPr>
            <p:ph type="body" idx="1"/>
          </p:nvPr>
        </p:nvSpPr>
        <p:spPr/>
        <p:txBody>
          <a:bodyPr/>
          <a:lstStyle/>
          <a:p>
            <a:pPr algn="l"/>
            <a:r>
              <a:rPr lang="en-GB" b="0" i="0" u="none" strike="noStrike" noProof="0" dirty="0">
                <a:solidFill>
                  <a:srgbClr val="000000"/>
                </a:solidFill>
                <a:effectLst/>
              </a:rPr>
              <a:t>Significant impact - invasive species (example of Acacia thorn tree) and Scots pine overgrowing the mountain tops due to climate change... Both require an adaptive and reactive approach.</a:t>
            </a:r>
          </a:p>
          <a:p>
            <a:endParaRPr lang="en-GB" dirty="0"/>
          </a:p>
        </p:txBody>
      </p:sp>
      <p:sp>
        <p:nvSpPr>
          <p:cNvPr id="4" name="Zástupný symbol pro číslo snímku 3">
            <a:extLst>
              <a:ext uri="{FF2B5EF4-FFF2-40B4-BE49-F238E27FC236}">
                <a16:creationId xmlns:a16="http://schemas.microsoft.com/office/drawing/2014/main" id="{D916095D-A213-F052-7E24-83ACEB7DF1E5}"/>
              </a:ext>
            </a:extLst>
          </p:cNvPr>
          <p:cNvSpPr>
            <a:spLocks noGrp="1"/>
          </p:cNvSpPr>
          <p:nvPr>
            <p:ph type="sldNum" sz="quarter" idx="5"/>
          </p:nvPr>
        </p:nvSpPr>
        <p:spPr/>
        <p:txBody>
          <a:bodyPr/>
          <a:lstStyle/>
          <a:p>
            <a:fld id="{967C40B7-711A-1542-B82C-61BC625F7B90}" type="slidenum">
              <a:rPr lang="en-GB" smtClean="0"/>
              <a:t>9</a:t>
            </a:fld>
            <a:endParaRPr lang="en-GB"/>
          </a:p>
        </p:txBody>
      </p:sp>
    </p:spTree>
    <p:extLst>
      <p:ext uri="{BB962C8B-B14F-4D97-AF65-F5344CB8AC3E}">
        <p14:creationId xmlns:p14="http://schemas.microsoft.com/office/powerpoint/2010/main" val="842483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0E5F9-191A-40CC-B2FF-66AFEA7F8299}"/>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67FFA53F-2631-A192-5F9E-1F4CEA3EA81E}"/>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05C1F1C6-F6F0-F98E-4674-A90FD43BA56D}"/>
              </a:ext>
            </a:extLst>
          </p:cNvPr>
          <p:cNvSpPr>
            <a:spLocks noGrp="1"/>
          </p:cNvSpPr>
          <p:nvPr>
            <p:ph type="body" idx="1"/>
          </p:nvPr>
        </p:nvSpPr>
        <p:spPr/>
        <p:txBody>
          <a:bodyPr/>
          <a:lstStyle/>
          <a:p>
            <a:r>
              <a:rPr lang="en-GB" dirty="0"/>
              <a:t>Reports under Art 17. of </a:t>
            </a:r>
            <a:r>
              <a:rPr lang="en-GB" dirty="0" err="1"/>
              <a:t>HabDir</a:t>
            </a:r>
            <a:r>
              <a:rPr lang="en-GB" dirty="0"/>
              <a:t> and Art. 12 of </a:t>
            </a:r>
            <a:r>
              <a:rPr lang="en-GB" dirty="0" err="1"/>
              <a:t>BirDir</a:t>
            </a:r>
            <a:r>
              <a:rPr lang="en-GB" dirty="0"/>
              <a:t> clearly shows that main pressures are not caused by too intense management, opposite is true – the third most important pressure are natural processes for habitats. </a:t>
            </a:r>
          </a:p>
        </p:txBody>
      </p:sp>
      <p:sp>
        <p:nvSpPr>
          <p:cNvPr id="4" name="Zástupný symbol pro číslo snímku 3">
            <a:extLst>
              <a:ext uri="{FF2B5EF4-FFF2-40B4-BE49-F238E27FC236}">
                <a16:creationId xmlns:a16="http://schemas.microsoft.com/office/drawing/2014/main" id="{ED6D35BD-8902-E0CF-7AB6-930B5BD52B06}"/>
              </a:ext>
            </a:extLst>
          </p:cNvPr>
          <p:cNvSpPr>
            <a:spLocks noGrp="1"/>
          </p:cNvSpPr>
          <p:nvPr>
            <p:ph type="sldNum" sz="quarter" idx="5"/>
          </p:nvPr>
        </p:nvSpPr>
        <p:spPr/>
        <p:txBody>
          <a:bodyPr/>
          <a:lstStyle/>
          <a:p>
            <a:fld id="{967C40B7-711A-1542-B82C-61BC625F7B90}" type="slidenum">
              <a:rPr lang="en-GB" smtClean="0"/>
              <a:t>10</a:t>
            </a:fld>
            <a:endParaRPr lang="en-GB"/>
          </a:p>
        </p:txBody>
      </p:sp>
    </p:spTree>
    <p:extLst>
      <p:ext uri="{BB962C8B-B14F-4D97-AF65-F5344CB8AC3E}">
        <p14:creationId xmlns:p14="http://schemas.microsoft.com/office/powerpoint/2010/main" val="4088738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D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e Placeholder 3"/>
          <p:cNvSpPr>
            <a:spLocks noGrp="1"/>
          </p:cNvSpPr>
          <p:nvPr>
            <p:ph type="dt" sz="half" idx="10"/>
          </p:nvPr>
        </p:nvSpPr>
        <p:spPr/>
        <p:txBody>
          <a:bodyPr/>
          <a:lstStyle/>
          <a:p>
            <a:fld id="{7CF6F141-9809-4FB3-8436-A19FC92E5FE8}" type="datetimeFigureOut">
              <a:rPr lang="de-DE" smtClean="0"/>
              <a:t>09.11.24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2168AB5-DD3B-4936-BB7E-567D8460EC3D}" type="slidenum">
              <a:rPr lang="de-DE" smtClean="0"/>
              <a:t>‹#›</a:t>
            </a:fld>
            <a:endParaRPr lang="de-DE"/>
          </a:p>
        </p:txBody>
      </p:sp>
    </p:spTree>
    <p:extLst>
      <p:ext uri="{BB962C8B-B14F-4D97-AF65-F5344CB8AC3E}">
        <p14:creationId xmlns:p14="http://schemas.microsoft.com/office/powerpoint/2010/main" val="3346653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7CF6F141-9809-4FB3-8436-A19FC92E5FE8}" type="datetimeFigureOut">
              <a:rPr lang="de-DE" smtClean="0"/>
              <a:t>09.11.24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2168AB5-DD3B-4936-BB7E-567D8460EC3D}" type="slidenum">
              <a:rPr lang="de-DE" smtClean="0"/>
              <a:t>‹#›</a:t>
            </a:fld>
            <a:endParaRPr lang="de-DE"/>
          </a:p>
        </p:txBody>
      </p:sp>
    </p:spTree>
    <p:extLst>
      <p:ext uri="{BB962C8B-B14F-4D97-AF65-F5344CB8AC3E}">
        <p14:creationId xmlns:p14="http://schemas.microsoft.com/office/powerpoint/2010/main" val="707433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de-DE"/>
          </a:p>
        </p:txBody>
      </p:sp>
      <p:sp>
        <p:nvSpPr>
          <p:cNvPr id="3" name="Vertical Text Placeholder 2"/>
          <p:cNvSpPr>
            <a:spLocks noGrp="1"/>
          </p:cNvSpPr>
          <p:nvPr>
            <p:ph type="body" orient="vert" idx="1"/>
          </p:nvPr>
        </p:nvSpPr>
        <p:spPr>
          <a:xfrm>
            <a:off x="628652"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7CF6F141-9809-4FB3-8436-A19FC92E5FE8}" type="datetimeFigureOut">
              <a:rPr lang="de-DE" smtClean="0"/>
              <a:t>09.11.24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2168AB5-DD3B-4936-BB7E-567D8460EC3D}" type="slidenum">
              <a:rPr lang="de-DE" smtClean="0"/>
              <a:t>‹#›</a:t>
            </a:fld>
            <a:endParaRPr lang="de-DE"/>
          </a:p>
        </p:txBody>
      </p:sp>
    </p:spTree>
    <p:extLst>
      <p:ext uri="{BB962C8B-B14F-4D97-AF65-F5344CB8AC3E}">
        <p14:creationId xmlns:p14="http://schemas.microsoft.com/office/powerpoint/2010/main" val="116996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7CF6F141-9809-4FB3-8436-A19FC92E5FE8}" type="datetimeFigureOut">
              <a:rPr lang="de-DE" smtClean="0"/>
              <a:t>09.11.24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2168AB5-DD3B-4936-BB7E-567D8460EC3D}" type="slidenum">
              <a:rPr lang="de-DE" smtClean="0"/>
              <a:t>‹#›</a:t>
            </a:fld>
            <a:endParaRPr lang="de-DE"/>
          </a:p>
        </p:txBody>
      </p:sp>
    </p:spTree>
    <p:extLst>
      <p:ext uri="{BB962C8B-B14F-4D97-AF65-F5344CB8AC3E}">
        <p14:creationId xmlns:p14="http://schemas.microsoft.com/office/powerpoint/2010/main" val="19855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de-DE"/>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F6F141-9809-4FB3-8436-A19FC92E5FE8}" type="datetimeFigureOut">
              <a:rPr lang="de-DE" smtClean="0"/>
              <a:t>09.11.24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2168AB5-DD3B-4936-BB7E-567D8460EC3D}" type="slidenum">
              <a:rPr lang="de-DE" smtClean="0"/>
              <a:t>‹#›</a:t>
            </a:fld>
            <a:endParaRPr lang="de-DE"/>
          </a:p>
        </p:txBody>
      </p:sp>
    </p:spTree>
    <p:extLst>
      <p:ext uri="{BB962C8B-B14F-4D97-AF65-F5344CB8AC3E}">
        <p14:creationId xmlns:p14="http://schemas.microsoft.com/office/powerpoint/2010/main" val="3613800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628650" y="1825625"/>
            <a:ext cx="38671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4648201" y="1825625"/>
            <a:ext cx="38671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p:cNvSpPr>
            <a:spLocks noGrp="1"/>
          </p:cNvSpPr>
          <p:nvPr>
            <p:ph type="dt" sz="half" idx="10"/>
          </p:nvPr>
        </p:nvSpPr>
        <p:spPr/>
        <p:txBody>
          <a:bodyPr/>
          <a:lstStyle/>
          <a:p>
            <a:fld id="{7CF6F141-9809-4FB3-8436-A19FC92E5FE8}" type="datetimeFigureOut">
              <a:rPr lang="de-DE" smtClean="0"/>
              <a:t>09.11.24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62168AB5-DD3B-4936-BB7E-567D8460EC3D}" type="slidenum">
              <a:rPr lang="de-DE" smtClean="0"/>
              <a:t>‹#›</a:t>
            </a:fld>
            <a:endParaRPr lang="de-DE"/>
          </a:p>
        </p:txBody>
      </p:sp>
    </p:spTree>
    <p:extLst>
      <p:ext uri="{BB962C8B-B14F-4D97-AF65-F5344CB8AC3E}">
        <p14:creationId xmlns:p14="http://schemas.microsoft.com/office/powerpoint/2010/main" val="469496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de-DE"/>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p:cNvSpPr>
            <a:spLocks noGrp="1"/>
          </p:cNvSpPr>
          <p:nvPr>
            <p:ph type="dt" sz="half" idx="10"/>
          </p:nvPr>
        </p:nvSpPr>
        <p:spPr/>
        <p:txBody>
          <a:bodyPr/>
          <a:lstStyle/>
          <a:p>
            <a:fld id="{7CF6F141-9809-4FB3-8436-A19FC92E5FE8}" type="datetimeFigureOut">
              <a:rPr lang="de-DE" smtClean="0"/>
              <a:t>09.11.24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62168AB5-DD3B-4936-BB7E-567D8460EC3D}" type="slidenum">
              <a:rPr lang="de-DE" smtClean="0"/>
              <a:t>‹#›</a:t>
            </a:fld>
            <a:endParaRPr lang="de-DE"/>
          </a:p>
        </p:txBody>
      </p:sp>
    </p:spTree>
    <p:extLst>
      <p:ext uri="{BB962C8B-B14F-4D97-AF65-F5344CB8AC3E}">
        <p14:creationId xmlns:p14="http://schemas.microsoft.com/office/powerpoint/2010/main" val="1448252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7CF6F141-9809-4FB3-8436-A19FC92E5FE8}" type="datetimeFigureOut">
              <a:rPr lang="de-DE" smtClean="0"/>
              <a:t>09.11.24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2168AB5-DD3B-4936-BB7E-567D8460EC3D}" type="slidenum">
              <a:rPr lang="de-DE" smtClean="0"/>
              <a:t>‹#›</a:t>
            </a:fld>
            <a:endParaRPr lang="de-DE"/>
          </a:p>
        </p:txBody>
      </p:sp>
    </p:spTree>
    <p:extLst>
      <p:ext uri="{BB962C8B-B14F-4D97-AF65-F5344CB8AC3E}">
        <p14:creationId xmlns:p14="http://schemas.microsoft.com/office/powerpoint/2010/main" val="2234211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F6F141-9809-4FB3-8436-A19FC92E5FE8}" type="datetimeFigureOut">
              <a:rPr lang="de-DE" smtClean="0"/>
              <a:t>09.11.24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62168AB5-DD3B-4936-BB7E-567D8460EC3D}" type="slidenum">
              <a:rPr lang="de-DE" smtClean="0"/>
              <a:t>‹#›</a:t>
            </a:fld>
            <a:endParaRPr lang="de-DE"/>
          </a:p>
        </p:txBody>
      </p:sp>
    </p:spTree>
    <p:extLst>
      <p:ext uri="{BB962C8B-B14F-4D97-AF65-F5344CB8AC3E}">
        <p14:creationId xmlns:p14="http://schemas.microsoft.com/office/powerpoint/2010/main" val="424587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F6F141-9809-4FB3-8436-A19FC92E5FE8}" type="datetimeFigureOut">
              <a:rPr lang="de-DE" smtClean="0"/>
              <a:t>09.11.24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62168AB5-DD3B-4936-BB7E-567D8460EC3D}" type="slidenum">
              <a:rPr lang="de-DE" smtClean="0"/>
              <a:t>‹#›</a:t>
            </a:fld>
            <a:endParaRPr lang="de-DE"/>
          </a:p>
        </p:txBody>
      </p:sp>
    </p:spTree>
    <p:extLst>
      <p:ext uri="{BB962C8B-B14F-4D97-AF65-F5344CB8AC3E}">
        <p14:creationId xmlns:p14="http://schemas.microsoft.com/office/powerpoint/2010/main" val="245963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F6F141-9809-4FB3-8436-A19FC92E5FE8}" type="datetimeFigureOut">
              <a:rPr lang="de-DE" smtClean="0"/>
              <a:t>09.11.24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62168AB5-DD3B-4936-BB7E-567D8460EC3D}" type="slidenum">
              <a:rPr lang="de-DE" smtClean="0"/>
              <a:t>‹#›</a:t>
            </a:fld>
            <a:endParaRPr lang="de-DE"/>
          </a:p>
        </p:txBody>
      </p:sp>
    </p:spTree>
    <p:extLst>
      <p:ext uri="{BB962C8B-B14F-4D97-AF65-F5344CB8AC3E}">
        <p14:creationId xmlns:p14="http://schemas.microsoft.com/office/powerpoint/2010/main" val="3147504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F6F141-9809-4FB3-8436-A19FC92E5FE8}" type="datetimeFigureOut">
              <a:rPr lang="de-DE" smtClean="0"/>
              <a:t>09.11.24</a:t>
            </a:fld>
            <a:endParaRPr lang="de-DE"/>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168AB5-DD3B-4936-BB7E-567D8460EC3D}" type="slidenum">
              <a:rPr lang="de-DE" smtClean="0"/>
              <a:t>‹#›</a:t>
            </a:fld>
            <a:endParaRPr lang="de-DE"/>
          </a:p>
        </p:txBody>
      </p:sp>
    </p:spTree>
    <p:extLst>
      <p:ext uri="{BB962C8B-B14F-4D97-AF65-F5344CB8AC3E}">
        <p14:creationId xmlns:p14="http://schemas.microsoft.com/office/powerpoint/2010/main" val="1839369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2139" y="1085890"/>
            <a:ext cx="10515600" cy="1325563"/>
          </a:xfrm>
        </p:spPr>
        <p:txBody>
          <a:bodyPr>
            <a:normAutofit/>
          </a:bodyPr>
          <a:lstStyle/>
          <a:p>
            <a:pPr algn="ctr"/>
            <a:r>
              <a:rPr lang="en-GB" sz="5400" b="1" dirty="0">
                <a:solidFill>
                  <a:srgbClr val="056794"/>
                </a:solidFill>
                <a:latin typeface="Montserrat" panose="02000505000000020004" pitchFamily="2" charset="0"/>
                <a:cs typeface="Arial" panose="020B0604020202020204" pitchFamily="34" charset="0"/>
              </a:rPr>
              <a:t>EUROPARC Federation</a:t>
            </a:r>
            <a:endParaRPr lang="de-DE" sz="5400" b="1" dirty="0">
              <a:solidFill>
                <a:srgbClr val="056794"/>
              </a:solidFill>
              <a:latin typeface="Montserrat" panose="02000505000000020004" pitchFamily="2" charset="0"/>
              <a:cs typeface="Arial" panose="020B0604020202020204" pitchFamily="34" charset="0"/>
            </a:endParaRPr>
          </a:p>
        </p:txBody>
      </p:sp>
      <p:sp>
        <p:nvSpPr>
          <p:cNvPr id="3" name="Content Placeholder 2"/>
          <p:cNvSpPr>
            <a:spLocks noGrp="1"/>
          </p:cNvSpPr>
          <p:nvPr>
            <p:ph idx="1"/>
          </p:nvPr>
        </p:nvSpPr>
        <p:spPr>
          <a:xfrm>
            <a:off x="1019331" y="3016362"/>
            <a:ext cx="10128567" cy="1954472"/>
          </a:xfrm>
        </p:spPr>
        <p:txBody>
          <a:bodyPr>
            <a:normAutofit/>
          </a:bodyPr>
          <a:lstStyle/>
          <a:p>
            <a:pPr marL="0" indent="0" algn="ctr">
              <a:buNone/>
            </a:pPr>
            <a:r>
              <a:rPr lang="en-GB" sz="4800" b="1" dirty="0">
                <a:solidFill>
                  <a:srgbClr val="056794"/>
                </a:solidFill>
                <a:latin typeface="Open Sans" panose="020B0606030504020204" pitchFamily="34" charset="0"/>
                <a:ea typeface="Open Sans" panose="020B0606030504020204" pitchFamily="34" charset="0"/>
                <a:cs typeface="Open Sans" panose="020B0606030504020204" pitchFamily="34" charset="0"/>
              </a:rPr>
              <a:t>Strictly Protected Areas </a:t>
            </a:r>
          </a:p>
          <a:p>
            <a:pPr marL="0" indent="0" algn="ctr">
              <a:buNone/>
            </a:pPr>
            <a:r>
              <a:rPr lang="en-GB" sz="4800" b="1" dirty="0">
                <a:solidFill>
                  <a:srgbClr val="056794"/>
                </a:solidFill>
                <a:latin typeface="Open Sans" panose="020B0606030504020204" pitchFamily="34" charset="0"/>
                <a:ea typeface="Open Sans" panose="020B0606030504020204" pitchFamily="34" charset="0"/>
                <a:cs typeface="Open Sans" panose="020B0606030504020204" pitchFamily="34" charset="0"/>
              </a:rPr>
              <a:t>View of PAs Managers</a:t>
            </a:r>
          </a:p>
        </p:txBody>
      </p:sp>
      <p:cxnSp>
        <p:nvCxnSpPr>
          <p:cNvPr id="5" name="Straight Connector 4"/>
          <p:cNvCxnSpPr>
            <a:cxnSpLocks/>
          </p:cNvCxnSpPr>
          <p:nvPr/>
        </p:nvCxnSpPr>
        <p:spPr>
          <a:xfrm>
            <a:off x="2026920" y="2400023"/>
            <a:ext cx="8138160" cy="0"/>
          </a:xfrm>
          <a:prstGeom prst="line">
            <a:avLst/>
          </a:prstGeom>
          <a:ln w="57150">
            <a:solidFill>
              <a:srgbClr val="DC6856"/>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2139" y="5679157"/>
            <a:ext cx="4211666" cy="830997"/>
          </a:xfrm>
          <a:prstGeom prst="rect">
            <a:avLst/>
          </a:prstGeom>
          <a:noFill/>
        </p:spPr>
        <p:txBody>
          <a:bodyPr wrap="none" rtlCol="0">
            <a:spAutoFit/>
          </a:bodyPr>
          <a:lstStyle/>
          <a:p>
            <a:r>
              <a:rPr lang="en-GB" sz="2400" i="1" dirty="0">
                <a:solidFill>
                  <a:srgbClr val="096D96"/>
                </a:solidFill>
                <a:latin typeface="Open Sans" panose="020B0606030504020204" pitchFamily="34" charset="0"/>
                <a:ea typeface="Open Sans" panose="020B0606030504020204" pitchFamily="34" charset="0"/>
                <a:cs typeface="Open Sans" panose="020B0606030504020204" pitchFamily="34" charset="0"/>
              </a:rPr>
              <a:t>Michael </a:t>
            </a:r>
            <a:r>
              <a:rPr lang="en-GB" sz="2400" i="1" dirty="0" err="1">
                <a:solidFill>
                  <a:srgbClr val="096D96"/>
                </a:solidFill>
                <a:latin typeface="Open Sans" panose="020B0606030504020204" pitchFamily="34" charset="0"/>
                <a:ea typeface="Open Sans" panose="020B0606030504020204" pitchFamily="34" charset="0"/>
                <a:cs typeface="Open Sans" panose="020B0606030504020204" pitchFamily="34" charset="0"/>
              </a:rPr>
              <a:t>Hošek</a:t>
            </a:r>
            <a:endParaRPr lang="en-GB" sz="2400" i="1" dirty="0">
              <a:solidFill>
                <a:srgbClr val="096D96"/>
              </a:solidFill>
              <a:latin typeface="Open Sans" panose="020B0606030504020204" pitchFamily="34" charset="0"/>
              <a:ea typeface="Open Sans" panose="020B0606030504020204" pitchFamily="34" charset="0"/>
              <a:cs typeface="Open Sans" panose="020B0606030504020204" pitchFamily="34" charset="0"/>
            </a:endParaRPr>
          </a:p>
          <a:p>
            <a:r>
              <a:rPr lang="en-GB" sz="2400" i="1" dirty="0">
                <a:solidFill>
                  <a:srgbClr val="096D96"/>
                </a:solidFill>
                <a:latin typeface="Open Sans" panose="020B0606030504020204" pitchFamily="34" charset="0"/>
                <a:ea typeface="Open Sans" panose="020B0606030504020204" pitchFamily="34" charset="0"/>
                <a:cs typeface="Open Sans" panose="020B0606030504020204" pitchFamily="34" charset="0"/>
              </a:rPr>
              <a:t>Brussels, November 13</a:t>
            </a:r>
            <a:r>
              <a:rPr lang="en-GB" sz="2400" i="1" baseline="30000" dirty="0">
                <a:solidFill>
                  <a:srgbClr val="096D96"/>
                </a:solidFill>
                <a:latin typeface="Open Sans" panose="020B0606030504020204" pitchFamily="34" charset="0"/>
                <a:ea typeface="Open Sans" panose="020B0606030504020204" pitchFamily="34" charset="0"/>
                <a:cs typeface="Open Sans" panose="020B0606030504020204" pitchFamily="34" charset="0"/>
              </a:rPr>
              <a:t>th</a:t>
            </a:r>
            <a:r>
              <a:rPr lang="en-GB" sz="2400" i="1" dirty="0">
                <a:solidFill>
                  <a:srgbClr val="096D96"/>
                </a:solidFill>
                <a:latin typeface="Open Sans" panose="020B0606030504020204" pitchFamily="34" charset="0"/>
                <a:ea typeface="Open Sans" panose="020B0606030504020204" pitchFamily="34" charset="0"/>
                <a:cs typeface="Open Sans" panose="020B0606030504020204" pitchFamily="34" charset="0"/>
              </a:rPr>
              <a:t> 2024</a:t>
            </a:r>
          </a:p>
        </p:txBody>
      </p:sp>
      <p:sp>
        <p:nvSpPr>
          <p:cNvPr id="8" name="TextBox 7"/>
          <p:cNvSpPr txBox="1"/>
          <p:nvPr/>
        </p:nvSpPr>
        <p:spPr>
          <a:xfrm>
            <a:off x="9099849" y="480981"/>
            <a:ext cx="744306" cy="461665"/>
          </a:xfrm>
          <a:prstGeom prst="rect">
            <a:avLst/>
          </a:prstGeom>
          <a:noFill/>
        </p:spPr>
        <p:txBody>
          <a:bodyPr wrap="none" rtlCol="0">
            <a:spAutoFit/>
          </a:bodyPr>
          <a:lstStyle/>
          <a:p>
            <a:r>
              <a:rPr lang="en-GB" sz="2400" dirty="0">
                <a:solidFill>
                  <a:schemeClr val="bg1"/>
                </a:solidFill>
              </a:rPr>
              <a:t>date</a:t>
            </a:r>
          </a:p>
        </p:txBody>
      </p:sp>
    </p:spTree>
    <p:extLst>
      <p:ext uri="{BB962C8B-B14F-4D97-AF65-F5344CB8AC3E}">
        <p14:creationId xmlns:p14="http://schemas.microsoft.com/office/powerpoint/2010/main" val="2518626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1850F72-FEA5-C148-87CC-407C78CD9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C3AA71-584E-CF5D-E727-07CC88CC26D8}"/>
              </a:ext>
            </a:extLst>
          </p:cNvPr>
          <p:cNvSpPr>
            <a:spLocks noGrp="1"/>
          </p:cNvSpPr>
          <p:nvPr>
            <p:ph type="title"/>
          </p:nvPr>
        </p:nvSpPr>
        <p:spPr>
          <a:xfrm>
            <a:off x="2198254" y="355891"/>
            <a:ext cx="8416636" cy="1325563"/>
          </a:xfrm>
        </p:spPr>
        <p:txBody>
          <a:bodyPr>
            <a:normAutofit/>
          </a:bodyPr>
          <a:lstStyle/>
          <a:p>
            <a:r>
              <a:rPr lang="en-GB" sz="3200" b="1" dirty="0">
                <a:solidFill>
                  <a:srgbClr val="056794"/>
                </a:solidFill>
                <a:latin typeface="Montserrat" panose="02000505000000020004" pitchFamily="2" charset="0"/>
                <a:cs typeface="Arial" panose="020B0604020202020204" pitchFamily="34" charset="0"/>
              </a:rPr>
              <a:t>Main Challenges</a:t>
            </a:r>
            <a:endParaRPr lang="de-DE" sz="3200" dirty="0"/>
          </a:p>
        </p:txBody>
      </p:sp>
      <p:cxnSp>
        <p:nvCxnSpPr>
          <p:cNvPr id="4" name="Straight Connector 4">
            <a:extLst>
              <a:ext uri="{FF2B5EF4-FFF2-40B4-BE49-F238E27FC236}">
                <a16:creationId xmlns:a16="http://schemas.microsoft.com/office/drawing/2014/main" id="{C18A1F99-4162-30B1-31D8-7AF67616C957}"/>
              </a:ext>
            </a:extLst>
          </p:cNvPr>
          <p:cNvCxnSpPr>
            <a:cxnSpLocks/>
          </p:cNvCxnSpPr>
          <p:nvPr/>
        </p:nvCxnSpPr>
        <p:spPr>
          <a:xfrm>
            <a:off x="2301347" y="1330801"/>
            <a:ext cx="4255812" cy="0"/>
          </a:xfrm>
          <a:prstGeom prst="line">
            <a:avLst/>
          </a:prstGeom>
          <a:ln w="57150">
            <a:solidFill>
              <a:srgbClr val="DC6856"/>
            </a:solidFill>
          </a:ln>
        </p:spPr>
        <p:style>
          <a:lnRef idx="1">
            <a:schemeClr val="accent1"/>
          </a:lnRef>
          <a:fillRef idx="0">
            <a:schemeClr val="accent1"/>
          </a:fillRef>
          <a:effectRef idx="0">
            <a:schemeClr val="accent1"/>
          </a:effectRef>
          <a:fontRef idx="minor">
            <a:schemeClr val="tx1"/>
          </a:fontRef>
        </p:style>
      </p:cxnSp>
      <p:sp>
        <p:nvSpPr>
          <p:cNvPr id="9" name="TextovéPole 8">
            <a:extLst>
              <a:ext uri="{FF2B5EF4-FFF2-40B4-BE49-F238E27FC236}">
                <a16:creationId xmlns:a16="http://schemas.microsoft.com/office/drawing/2014/main" id="{C61CF9CF-ECDD-6AD3-B0EA-BA8B761AF1DE}"/>
              </a:ext>
            </a:extLst>
          </p:cNvPr>
          <p:cNvSpPr txBox="1"/>
          <p:nvPr/>
        </p:nvSpPr>
        <p:spPr>
          <a:xfrm>
            <a:off x="0" y="6596390"/>
            <a:ext cx="4321834" cy="261610"/>
          </a:xfrm>
          <a:prstGeom prst="rect">
            <a:avLst/>
          </a:prstGeom>
          <a:noFill/>
        </p:spPr>
        <p:txBody>
          <a:bodyPr wrap="square" rtlCol="0">
            <a:spAutoFit/>
          </a:bodyPr>
          <a:lstStyle/>
          <a:p>
            <a:r>
              <a:rPr lang="en-GB" sz="1100" dirty="0"/>
              <a:t>Source: EEA</a:t>
            </a:r>
          </a:p>
        </p:txBody>
      </p:sp>
      <p:pic>
        <p:nvPicPr>
          <p:cNvPr id="5" name="Obrázek 4">
            <a:extLst>
              <a:ext uri="{FF2B5EF4-FFF2-40B4-BE49-F238E27FC236}">
                <a16:creationId xmlns:a16="http://schemas.microsoft.com/office/drawing/2014/main" id="{42D4A479-4B7C-E0BF-0231-DC11173EA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230" y="1407980"/>
            <a:ext cx="11294159" cy="5733043"/>
          </a:xfrm>
          <a:prstGeom prst="rect">
            <a:avLst/>
          </a:prstGeom>
        </p:spPr>
      </p:pic>
    </p:spTree>
    <p:extLst>
      <p:ext uri="{BB962C8B-B14F-4D97-AF65-F5344CB8AC3E}">
        <p14:creationId xmlns:p14="http://schemas.microsoft.com/office/powerpoint/2010/main" val="3253052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3FB0265-F0E8-1B4A-D26E-B36A132A2D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5D755B-AE1C-BD3B-4A7B-B0FE642BF053}"/>
              </a:ext>
            </a:extLst>
          </p:cNvPr>
          <p:cNvSpPr>
            <a:spLocks noGrp="1"/>
          </p:cNvSpPr>
          <p:nvPr>
            <p:ph type="title"/>
          </p:nvPr>
        </p:nvSpPr>
        <p:spPr>
          <a:xfrm>
            <a:off x="2198254" y="355891"/>
            <a:ext cx="8416636" cy="1325563"/>
          </a:xfrm>
        </p:spPr>
        <p:txBody>
          <a:bodyPr>
            <a:normAutofit/>
          </a:bodyPr>
          <a:lstStyle/>
          <a:p>
            <a:r>
              <a:rPr lang="en-GB" sz="3200" b="1" dirty="0">
                <a:solidFill>
                  <a:srgbClr val="056794"/>
                </a:solidFill>
                <a:latin typeface="Montserrat" panose="02000505000000020004" pitchFamily="2" charset="0"/>
                <a:cs typeface="Arial" panose="020B0604020202020204" pitchFamily="34" charset="0"/>
              </a:rPr>
              <a:t>Main Challenges</a:t>
            </a:r>
            <a:endParaRPr lang="de-DE" sz="3200" dirty="0"/>
          </a:p>
        </p:txBody>
      </p:sp>
      <p:cxnSp>
        <p:nvCxnSpPr>
          <p:cNvPr id="4" name="Straight Connector 4">
            <a:extLst>
              <a:ext uri="{FF2B5EF4-FFF2-40B4-BE49-F238E27FC236}">
                <a16:creationId xmlns:a16="http://schemas.microsoft.com/office/drawing/2014/main" id="{FF9C9821-EBA5-BF19-ED0B-762675CE63CE}"/>
              </a:ext>
            </a:extLst>
          </p:cNvPr>
          <p:cNvCxnSpPr>
            <a:cxnSpLocks/>
          </p:cNvCxnSpPr>
          <p:nvPr/>
        </p:nvCxnSpPr>
        <p:spPr>
          <a:xfrm>
            <a:off x="2301347" y="1330801"/>
            <a:ext cx="4255812" cy="0"/>
          </a:xfrm>
          <a:prstGeom prst="line">
            <a:avLst/>
          </a:prstGeom>
          <a:ln w="57150">
            <a:solidFill>
              <a:srgbClr val="DC6856"/>
            </a:solidFill>
          </a:ln>
        </p:spPr>
        <p:style>
          <a:lnRef idx="1">
            <a:schemeClr val="accent1"/>
          </a:lnRef>
          <a:fillRef idx="0">
            <a:schemeClr val="accent1"/>
          </a:fillRef>
          <a:effectRef idx="0">
            <a:schemeClr val="accent1"/>
          </a:effectRef>
          <a:fontRef idx="minor">
            <a:schemeClr val="tx1"/>
          </a:fontRef>
        </p:style>
      </p:cxnSp>
      <p:sp>
        <p:nvSpPr>
          <p:cNvPr id="9" name="TextovéPole 8">
            <a:extLst>
              <a:ext uri="{FF2B5EF4-FFF2-40B4-BE49-F238E27FC236}">
                <a16:creationId xmlns:a16="http://schemas.microsoft.com/office/drawing/2014/main" id="{805F4FA9-8594-D8F0-4ED4-8AF79AA3A5D7}"/>
              </a:ext>
            </a:extLst>
          </p:cNvPr>
          <p:cNvSpPr txBox="1"/>
          <p:nvPr/>
        </p:nvSpPr>
        <p:spPr>
          <a:xfrm>
            <a:off x="0" y="6596390"/>
            <a:ext cx="4321834" cy="261610"/>
          </a:xfrm>
          <a:prstGeom prst="rect">
            <a:avLst/>
          </a:prstGeom>
          <a:noFill/>
        </p:spPr>
        <p:txBody>
          <a:bodyPr wrap="square" rtlCol="0">
            <a:spAutoFit/>
          </a:bodyPr>
          <a:lstStyle/>
          <a:p>
            <a:r>
              <a:rPr lang="en-GB" sz="1100" dirty="0"/>
              <a:t>Source: EEA</a:t>
            </a:r>
          </a:p>
        </p:txBody>
      </p:sp>
      <p:pic>
        <p:nvPicPr>
          <p:cNvPr id="8" name="Obrázek 7">
            <a:extLst>
              <a:ext uri="{FF2B5EF4-FFF2-40B4-BE49-F238E27FC236}">
                <a16:creationId xmlns:a16="http://schemas.microsoft.com/office/drawing/2014/main" id="{ADFA5E00-C04D-FF44-1B97-813BBCF5EE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0788" y="1477511"/>
            <a:ext cx="11503613" cy="5593815"/>
          </a:xfrm>
          <a:prstGeom prst="rect">
            <a:avLst/>
          </a:prstGeom>
        </p:spPr>
      </p:pic>
    </p:spTree>
    <p:extLst>
      <p:ext uri="{BB962C8B-B14F-4D97-AF65-F5344CB8AC3E}">
        <p14:creationId xmlns:p14="http://schemas.microsoft.com/office/powerpoint/2010/main" val="2642861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663DB78-5A5C-AA23-361B-E98F6A10BA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583D8E-54AD-9AA2-AE81-FDA511924BE2}"/>
              </a:ext>
            </a:extLst>
          </p:cNvPr>
          <p:cNvSpPr>
            <a:spLocks noGrp="1"/>
          </p:cNvSpPr>
          <p:nvPr>
            <p:ph type="title"/>
          </p:nvPr>
        </p:nvSpPr>
        <p:spPr>
          <a:xfrm>
            <a:off x="2198254" y="355891"/>
            <a:ext cx="8416636" cy="1325563"/>
          </a:xfrm>
        </p:spPr>
        <p:txBody>
          <a:bodyPr>
            <a:normAutofit/>
          </a:bodyPr>
          <a:lstStyle/>
          <a:p>
            <a:r>
              <a:rPr lang="en-GB" sz="3200" b="1" dirty="0">
                <a:solidFill>
                  <a:srgbClr val="056794"/>
                </a:solidFill>
                <a:latin typeface="Montserrat" panose="02000505000000020004" pitchFamily="2" charset="0"/>
                <a:cs typeface="Arial" panose="020B0604020202020204" pitchFamily="34" charset="0"/>
              </a:rPr>
              <a:t>Strategic Challenges</a:t>
            </a:r>
            <a:endParaRPr lang="de-DE" sz="3200" dirty="0"/>
          </a:p>
        </p:txBody>
      </p:sp>
      <p:cxnSp>
        <p:nvCxnSpPr>
          <p:cNvPr id="4" name="Straight Connector 4">
            <a:extLst>
              <a:ext uri="{FF2B5EF4-FFF2-40B4-BE49-F238E27FC236}">
                <a16:creationId xmlns:a16="http://schemas.microsoft.com/office/drawing/2014/main" id="{D579ADD9-A50A-081E-3AE7-20C39EE44151}"/>
              </a:ext>
            </a:extLst>
          </p:cNvPr>
          <p:cNvCxnSpPr>
            <a:cxnSpLocks/>
          </p:cNvCxnSpPr>
          <p:nvPr/>
        </p:nvCxnSpPr>
        <p:spPr>
          <a:xfrm>
            <a:off x="2301347" y="1330801"/>
            <a:ext cx="4255812" cy="0"/>
          </a:xfrm>
          <a:prstGeom prst="line">
            <a:avLst/>
          </a:prstGeom>
          <a:ln w="57150">
            <a:solidFill>
              <a:srgbClr val="DC6856"/>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92A6453C-EBE8-9614-9624-6BC9843F0B6B}"/>
              </a:ext>
            </a:extLst>
          </p:cNvPr>
          <p:cNvSpPr>
            <a:spLocks noGrp="1"/>
          </p:cNvSpPr>
          <p:nvPr>
            <p:ph idx="1"/>
          </p:nvPr>
        </p:nvSpPr>
        <p:spPr>
          <a:xfrm>
            <a:off x="838200" y="1825625"/>
            <a:ext cx="10515600" cy="4351338"/>
          </a:xfrm>
        </p:spPr>
        <p:txBody>
          <a:bodyPr/>
          <a:lstStyle/>
          <a:p>
            <a:endParaRPr lang="en-GB" dirty="0"/>
          </a:p>
          <a:p>
            <a:r>
              <a:rPr lang="en-GB" dirty="0"/>
              <a:t>Nature Restoration Law – a need for active restoration approach</a:t>
            </a:r>
          </a:p>
          <a:p>
            <a:pPr marL="0" indent="0">
              <a:buNone/>
            </a:pPr>
            <a:endParaRPr lang="en-GB" dirty="0"/>
          </a:p>
          <a:p>
            <a:pPr marL="0" indent="0">
              <a:buNone/>
            </a:pPr>
            <a:endParaRPr lang="en-GB" dirty="0"/>
          </a:p>
          <a:p>
            <a:r>
              <a:rPr lang="en-GB" dirty="0"/>
              <a:t>Already designated PAs with clear objectives and managed – can we afford to stop doing it just because strategic target with no clear justification based on the needs?</a:t>
            </a:r>
          </a:p>
        </p:txBody>
      </p:sp>
    </p:spTree>
    <p:extLst>
      <p:ext uri="{BB962C8B-B14F-4D97-AF65-F5344CB8AC3E}">
        <p14:creationId xmlns:p14="http://schemas.microsoft.com/office/powerpoint/2010/main" val="4069507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356DAE2-3072-CBCE-241F-45333CEDFA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C9E098-38F0-B1B7-AB60-38072EB9F593}"/>
              </a:ext>
            </a:extLst>
          </p:cNvPr>
          <p:cNvSpPr>
            <a:spLocks noGrp="1"/>
          </p:cNvSpPr>
          <p:nvPr>
            <p:ph type="title"/>
          </p:nvPr>
        </p:nvSpPr>
        <p:spPr>
          <a:xfrm>
            <a:off x="2198254" y="355891"/>
            <a:ext cx="8416636" cy="1325563"/>
          </a:xfrm>
        </p:spPr>
        <p:txBody>
          <a:bodyPr>
            <a:normAutofit/>
          </a:bodyPr>
          <a:lstStyle/>
          <a:p>
            <a:r>
              <a:rPr lang="en-GB" sz="3200" b="1" dirty="0">
                <a:solidFill>
                  <a:srgbClr val="056794"/>
                </a:solidFill>
                <a:latin typeface="Montserrat" panose="02000505000000020004" pitchFamily="2" charset="0"/>
                <a:cs typeface="Arial" panose="020B0604020202020204" pitchFamily="34" charset="0"/>
              </a:rPr>
              <a:t>To Conclude</a:t>
            </a:r>
            <a:endParaRPr lang="de-DE" sz="3200" dirty="0"/>
          </a:p>
        </p:txBody>
      </p:sp>
      <p:cxnSp>
        <p:nvCxnSpPr>
          <p:cNvPr id="4" name="Straight Connector 4">
            <a:extLst>
              <a:ext uri="{FF2B5EF4-FFF2-40B4-BE49-F238E27FC236}">
                <a16:creationId xmlns:a16="http://schemas.microsoft.com/office/drawing/2014/main" id="{F827918E-089C-9D65-8809-43DDCAE33262}"/>
              </a:ext>
            </a:extLst>
          </p:cNvPr>
          <p:cNvCxnSpPr>
            <a:cxnSpLocks/>
          </p:cNvCxnSpPr>
          <p:nvPr/>
        </p:nvCxnSpPr>
        <p:spPr>
          <a:xfrm>
            <a:off x="2301347" y="1330801"/>
            <a:ext cx="4255812" cy="0"/>
          </a:xfrm>
          <a:prstGeom prst="line">
            <a:avLst/>
          </a:prstGeom>
          <a:ln w="57150">
            <a:solidFill>
              <a:srgbClr val="DC6856"/>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F5B6DEF5-C81C-CDC6-1CB4-09289B60F644}"/>
              </a:ext>
            </a:extLst>
          </p:cNvPr>
          <p:cNvSpPr>
            <a:spLocks noGrp="1"/>
          </p:cNvSpPr>
          <p:nvPr>
            <p:ph idx="1"/>
          </p:nvPr>
        </p:nvSpPr>
        <p:spPr>
          <a:xfrm>
            <a:off x="838200" y="1825625"/>
            <a:ext cx="10515600" cy="4351338"/>
          </a:xfrm>
        </p:spPr>
        <p:txBody>
          <a:bodyPr>
            <a:normAutofit/>
          </a:bodyPr>
          <a:lstStyle/>
          <a:p>
            <a:endParaRPr lang="en-GB" dirty="0"/>
          </a:p>
          <a:p>
            <a:r>
              <a:rPr lang="en-GB" dirty="0"/>
              <a:t>Protection of natural processes as well as conservation measures are both needed (and their combinations)</a:t>
            </a:r>
          </a:p>
          <a:p>
            <a:endParaRPr lang="en-GB" dirty="0"/>
          </a:p>
          <a:p>
            <a:pPr marL="0" indent="0">
              <a:buNone/>
            </a:pPr>
            <a:endParaRPr lang="en-GB" dirty="0"/>
          </a:p>
          <a:p>
            <a:r>
              <a:rPr lang="en-GB" dirty="0"/>
              <a:t>Decision about appropriate measures and their scale should be based on national conditions and state of nature there</a:t>
            </a:r>
          </a:p>
          <a:p>
            <a:pPr marL="0" indent="0">
              <a:buNone/>
            </a:pPr>
            <a:endParaRPr lang="en-GB" dirty="0"/>
          </a:p>
        </p:txBody>
      </p:sp>
    </p:spTree>
    <p:extLst>
      <p:ext uri="{BB962C8B-B14F-4D97-AF65-F5344CB8AC3E}">
        <p14:creationId xmlns:p14="http://schemas.microsoft.com/office/powerpoint/2010/main" val="426171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02EB15C-5CC3-F7C1-045E-CFD52FB7CB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36D4DA-B7B7-BB02-2B6E-ADB5B476EF89}"/>
              </a:ext>
            </a:extLst>
          </p:cNvPr>
          <p:cNvSpPr>
            <a:spLocks noGrp="1"/>
          </p:cNvSpPr>
          <p:nvPr>
            <p:ph type="title"/>
          </p:nvPr>
        </p:nvSpPr>
        <p:spPr>
          <a:xfrm>
            <a:off x="2198254" y="355891"/>
            <a:ext cx="8416636" cy="1325563"/>
          </a:xfrm>
        </p:spPr>
        <p:txBody>
          <a:bodyPr>
            <a:normAutofit/>
          </a:bodyPr>
          <a:lstStyle/>
          <a:p>
            <a:r>
              <a:rPr lang="en-GB" sz="3200" b="1" dirty="0">
                <a:solidFill>
                  <a:srgbClr val="056794"/>
                </a:solidFill>
                <a:latin typeface="Montserrat" panose="02000505000000020004" pitchFamily="2" charset="0"/>
                <a:cs typeface="Arial" panose="020B0604020202020204" pitchFamily="34" charset="0"/>
              </a:rPr>
              <a:t>To Propose</a:t>
            </a:r>
            <a:endParaRPr lang="de-DE" sz="3200" dirty="0"/>
          </a:p>
        </p:txBody>
      </p:sp>
      <p:cxnSp>
        <p:nvCxnSpPr>
          <p:cNvPr id="4" name="Straight Connector 4">
            <a:extLst>
              <a:ext uri="{FF2B5EF4-FFF2-40B4-BE49-F238E27FC236}">
                <a16:creationId xmlns:a16="http://schemas.microsoft.com/office/drawing/2014/main" id="{E4FDA0F9-5283-1372-B5CD-6B1B954A44FD}"/>
              </a:ext>
            </a:extLst>
          </p:cNvPr>
          <p:cNvCxnSpPr>
            <a:cxnSpLocks/>
          </p:cNvCxnSpPr>
          <p:nvPr/>
        </p:nvCxnSpPr>
        <p:spPr>
          <a:xfrm>
            <a:off x="2301347" y="1330801"/>
            <a:ext cx="4255812" cy="0"/>
          </a:xfrm>
          <a:prstGeom prst="line">
            <a:avLst/>
          </a:prstGeom>
          <a:ln w="57150">
            <a:solidFill>
              <a:srgbClr val="DC6856"/>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DF19171F-A3DE-D842-B37D-553BBEE6B302}"/>
              </a:ext>
            </a:extLst>
          </p:cNvPr>
          <p:cNvSpPr>
            <a:spLocks noGrp="1"/>
          </p:cNvSpPr>
          <p:nvPr>
            <p:ph idx="1"/>
          </p:nvPr>
        </p:nvSpPr>
        <p:spPr>
          <a:xfrm>
            <a:off x="838200" y="1825625"/>
            <a:ext cx="10515600" cy="4351338"/>
          </a:xfrm>
        </p:spPr>
        <p:txBody>
          <a:bodyPr>
            <a:normAutofit/>
          </a:bodyPr>
          <a:lstStyle/>
          <a:p>
            <a:endParaRPr lang="en-GB" dirty="0"/>
          </a:p>
          <a:p>
            <a:r>
              <a:rPr lang="en-GB" dirty="0"/>
              <a:t>Strict protection concept can help:</a:t>
            </a:r>
          </a:p>
          <a:p>
            <a:pPr lvl="1"/>
            <a:r>
              <a:rPr lang="en-GB" sz="2800" dirty="0"/>
              <a:t>Limit / stop harmful activities in PAs and allow only those measures that have positive impact and are needed</a:t>
            </a:r>
          </a:p>
          <a:p>
            <a:pPr lvl="1"/>
            <a:endParaRPr lang="en-GB" sz="2800" dirty="0"/>
          </a:p>
          <a:p>
            <a:pPr lvl="1"/>
            <a:r>
              <a:rPr lang="en-GB" sz="2800" dirty="0"/>
              <a:t>Consider well effectiveness of measures taken in PAs</a:t>
            </a:r>
          </a:p>
          <a:p>
            <a:pPr marL="0" indent="0">
              <a:buNone/>
            </a:pPr>
            <a:endParaRPr lang="en-GB" dirty="0"/>
          </a:p>
          <a:p>
            <a:r>
              <a:rPr lang="en-GB" dirty="0"/>
              <a:t>It is not recommended to develop a list of allowed / forbidden activities as arbitrary list – inflexible approach</a:t>
            </a:r>
          </a:p>
          <a:p>
            <a:pPr marL="0" indent="0">
              <a:buNone/>
            </a:pPr>
            <a:endParaRPr lang="en-GB" dirty="0"/>
          </a:p>
        </p:txBody>
      </p:sp>
    </p:spTree>
    <p:extLst>
      <p:ext uri="{BB962C8B-B14F-4D97-AF65-F5344CB8AC3E}">
        <p14:creationId xmlns:p14="http://schemas.microsoft.com/office/powerpoint/2010/main" val="3109766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2139" y="1085890"/>
            <a:ext cx="10515600" cy="1325563"/>
          </a:xfrm>
        </p:spPr>
        <p:txBody>
          <a:bodyPr>
            <a:normAutofit/>
          </a:bodyPr>
          <a:lstStyle/>
          <a:p>
            <a:r>
              <a:rPr lang="en-GB" sz="5400" b="1" dirty="0">
                <a:solidFill>
                  <a:schemeClr val="bg1"/>
                </a:solidFill>
                <a:latin typeface="Montserrat" panose="02000505000000020004" pitchFamily="2" charset="0"/>
                <a:cs typeface="Arial" panose="020B0604020202020204" pitchFamily="34" charset="0"/>
              </a:rPr>
              <a:t>EUROPARC</a:t>
            </a:r>
            <a:endParaRPr lang="de-DE" sz="5400" b="1" dirty="0">
              <a:solidFill>
                <a:schemeClr val="bg1"/>
              </a:solidFill>
              <a:latin typeface="Montserrat" panose="02000505000000020004" pitchFamily="2" charset="0"/>
              <a:cs typeface="Arial" panose="020B0604020202020204" pitchFamily="34" charset="0"/>
            </a:endParaRPr>
          </a:p>
        </p:txBody>
      </p:sp>
      <p:sp>
        <p:nvSpPr>
          <p:cNvPr id="3" name="Content Placeholder 2"/>
          <p:cNvSpPr>
            <a:spLocks noGrp="1"/>
          </p:cNvSpPr>
          <p:nvPr>
            <p:ph idx="1"/>
          </p:nvPr>
        </p:nvSpPr>
        <p:spPr>
          <a:xfrm>
            <a:off x="752139" y="3016362"/>
            <a:ext cx="10515600" cy="2057886"/>
          </a:xfrm>
        </p:spPr>
        <p:txBody>
          <a:bodyPr>
            <a:normAutofit/>
          </a:bodyPr>
          <a:lstStyle/>
          <a:p>
            <a:pPr marL="0" indent="0">
              <a:buNone/>
            </a:pPr>
            <a:r>
              <a:rPr lang="en-GB"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Thank you!</a:t>
            </a:r>
          </a:p>
          <a:p>
            <a:pPr marL="0" indent="0">
              <a:buNone/>
            </a:pPr>
            <a:endParaRPr lang="en-GB"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35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michael.hosek@integracons.com</a:t>
            </a:r>
            <a:endParaRPr lang="de-DE" sz="35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p:cNvCxnSpPr/>
          <p:nvPr/>
        </p:nvCxnSpPr>
        <p:spPr>
          <a:xfrm>
            <a:off x="752139" y="2400023"/>
            <a:ext cx="8138160" cy="0"/>
          </a:xfrm>
          <a:prstGeom prst="line">
            <a:avLst/>
          </a:prstGeom>
          <a:ln w="57150">
            <a:solidFill>
              <a:srgbClr val="DC6856"/>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81712">
            <a:off x="8612721" y="4594576"/>
            <a:ext cx="3951630" cy="3860802"/>
          </a:xfrm>
          <a:prstGeom prst="rect">
            <a:avLst/>
          </a:prstGeom>
        </p:spPr>
      </p:pic>
      <p:sp>
        <p:nvSpPr>
          <p:cNvPr id="8" name="TextBox 7"/>
          <p:cNvSpPr txBox="1"/>
          <p:nvPr/>
        </p:nvSpPr>
        <p:spPr>
          <a:xfrm>
            <a:off x="9099849" y="480981"/>
            <a:ext cx="3115212" cy="461665"/>
          </a:xfrm>
          <a:prstGeom prst="rect">
            <a:avLst/>
          </a:prstGeom>
          <a:noFill/>
        </p:spPr>
        <p:txBody>
          <a:bodyPr wrap="none" rtlCol="0">
            <a:spAutoFit/>
          </a:bodyP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November 13</a:t>
            </a:r>
            <a:r>
              <a:rPr lang="en-GB" sz="24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th</a:t>
            </a: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2024</a:t>
            </a:r>
          </a:p>
        </p:txBody>
      </p:sp>
      <p:sp>
        <p:nvSpPr>
          <p:cNvPr id="4" name="Rectangle 10">
            <a:extLst>
              <a:ext uri="{FF2B5EF4-FFF2-40B4-BE49-F238E27FC236}">
                <a16:creationId xmlns:a16="http://schemas.microsoft.com/office/drawing/2014/main" id="{282F44C6-0BC3-1C0C-79F1-85F34FE3E007}"/>
              </a:ext>
            </a:extLst>
          </p:cNvPr>
          <p:cNvSpPr/>
          <p:nvPr/>
        </p:nvSpPr>
        <p:spPr>
          <a:xfrm>
            <a:off x="0" y="6474176"/>
            <a:ext cx="2164503" cy="369332"/>
          </a:xfrm>
          <a:prstGeom prst="rect">
            <a:avLst/>
          </a:prstGeom>
        </p:spPr>
        <p:txBody>
          <a:bodyPr wrap="none">
            <a:sp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www.europarc.org</a:t>
            </a:r>
          </a:p>
        </p:txBody>
      </p:sp>
    </p:spTree>
    <p:extLst>
      <p:ext uri="{BB962C8B-B14F-4D97-AF65-F5344CB8AC3E}">
        <p14:creationId xmlns:p14="http://schemas.microsoft.com/office/powerpoint/2010/main" val="3882984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4">
            <a:extLst>
              <a:ext uri="{FF2B5EF4-FFF2-40B4-BE49-F238E27FC236}">
                <a16:creationId xmlns:a16="http://schemas.microsoft.com/office/drawing/2014/main" id="{0EC189F9-2FA6-F5D5-0B74-F25409F43048}"/>
              </a:ext>
            </a:extLst>
          </p:cNvPr>
          <p:cNvSpPr/>
          <p:nvPr/>
        </p:nvSpPr>
        <p:spPr>
          <a:xfrm>
            <a:off x="5479795" y="7619111"/>
            <a:ext cx="1974964" cy="369332"/>
          </a:xfrm>
          <a:prstGeom prst="rect">
            <a:avLst/>
          </a:prstGeom>
        </p:spPr>
        <p:txBody>
          <a:bodyPr wrap="none">
            <a:spAutoFit/>
          </a:bodyPr>
          <a:lstStyle/>
          <a:p>
            <a:r>
              <a:rPr lang="en-GB" b="1" dirty="0">
                <a:solidFill>
                  <a:schemeClr val="bg1"/>
                </a:solidFill>
              </a:rPr>
              <a:t>www.europarc.org</a:t>
            </a:r>
          </a:p>
        </p:txBody>
      </p:sp>
      <p:sp>
        <p:nvSpPr>
          <p:cNvPr id="22" name="Content Placeholder 2">
            <a:extLst>
              <a:ext uri="{FF2B5EF4-FFF2-40B4-BE49-F238E27FC236}">
                <a16:creationId xmlns:a16="http://schemas.microsoft.com/office/drawing/2014/main" id="{BE62961E-0CEC-9034-DCD1-E8E29796BC63}"/>
              </a:ext>
            </a:extLst>
          </p:cNvPr>
          <p:cNvSpPr txBox="1">
            <a:spLocks/>
          </p:cNvSpPr>
          <p:nvPr/>
        </p:nvSpPr>
        <p:spPr>
          <a:xfrm>
            <a:off x="218740" y="480936"/>
            <a:ext cx="7334586" cy="795414"/>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000" b="1" dirty="0">
                <a:solidFill>
                  <a:srgbClr val="056794"/>
                </a:solidFill>
                <a:latin typeface="Montserrat" panose="02000505000000020004" pitchFamily="2" charset="0"/>
                <a:cs typeface="Arial" panose="020B0604020202020204" pitchFamily="34" charset="0"/>
              </a:rPr>
              <a:t>The EUROPARC Federation</a:t>
            </a:r>
            <a:endParaRPr lang="de-DE" sz="4000" b="1" dirty="0">
              <a:solidFill>
                <a:srgbClr val="056794"/>
              </a:solidFill>
              <a:latin typeface="Montserrat" panose="02000505000000020004" pitchFamily="2" charset="0"/>
              <a:cs typeface="Arial" panose="020B0604020202020204" pitchFamily="34" charset="0"/>
            </a:endParaRPr>
          </a:p>
        </p:txBody>
      </p:sp>
      <p:sp>
        <p:nvSpPr>
          <p:cNvPr id="24" name="Sprechblase: rechteckig mit abgerundeten Ecken 23">
            <a:extLst>
              <a:ext uri="{FF2B5EF4-FFF2-40B4-BE49-F238E27FC236}">
                <a16:creationId xmlns:a16="http://schemas.microsoft.com/office/drawing/2014/main" id="{8F3D70C6-9398-4AEE-447B-7C33BCF790D1}"/>
              </a:ext>
            </a:extLst>
          </p:cNvPr>
          <p:cNvSpPr/>
          <p:nvPr/>
        </p:nvSpPr>
        <p:spPr>
          <a:xfrm>
            <a:off x="353504" y="2894610"/>
            <a:ext cx="4346236" cy="2897601"/>
          </a:xfrm>
          <a:prstGeom prst="wedgeRoundRectCallout">
            <a:avLst>
              <a:gd name="adj1" fmla="val 39106"/>
              <a:gd name="adj2" fmla="val 68253"/>
              <a:gd name="adj3" fmla="val 16667"/>
            </a:avLst>
          </a:prstGeom>
          <a:solidFill>
            <a:srgbClr val="DC6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8">
            <a:extLst>
              <a:ext uri="{FF2B5EF4-FFF2-40B4-BE49-F238E27FC236}">
                <a16:creationId xmlns:a16="http://schemas.microsoft.com/office/drawing/2014/main" id="{8D39BA97-512B-D68A-F0A6-01D4C3ECD688}"/>
              </a:ext>
            </a:extLst>
          </p:cNvPr>
          <p:cNvSpPr/>
          <p:nvPr/>
        </p:nvSpPr>
        <p:spPr>
          <a:xfrm>
            <a:off x="527544" y="3404031"/>
            <a:ext cx="2965620" cy="369332"/>
          </a:xfrm>
          <a:prstGeom prst="rect">
            <a:avLst/>
          </a:prstGeom>
        </p:spPr>
        <p:txBody>
          <a:bodyPr wrap="square">
            <a:spAutoFit/>
          </a:bodyPr>
          <a:lstStyle/>
          <a:p>
            <a:r>
              <a:rPr lang="de-DE" dirty="0">
                <a:solidFill>
                  <a:schemeClr val="bg1"/>
                </a:solidFill>
                <a:latin typeface="Open Sans" panose="020B0606030504020204" pitchFamily="34" charset="0"/>
                <a:ea typeface="Open Sans" panose="020B0606030504020204" pitchFamily="34" charset="0"/>
                <a:cs typeface="Open Sans" panose="020B0606030504020204" pitchFamily="34" charset="0"/>
              </a:rPr>
              <a:t>facebook.com/EUROPARC</a:t>
            </a:r>
          </a:p>
        </p:txBody>
      </p:sp>
      <p:sp>
        <p:nvSpPr>
          <p:cNvPr id="19" name="Rectangle 9">
            <a:extLst>
              <a:ext uri="{FF2B5EF4-FFF2-40B4-BE49-F238E27FC236}">
                <a16:creationId xmlns:a16="http://schemas.microsoft.com/office/drawing/2014/main" id="{B097F46C-B865-F2AE-FE3E-B33505662740}"/>
              </a:ext>
            </a:extLst>
          </p:cNvPr>
          <p:cNvSpPr/>
          <p:nvPr/>
        </p:nvSpPr>
        <p:spPr>
          <a:xfrm>
            <a:off x="527544" y="3822660"/>
            <a:ext cx="2472536" cy="369332"/>
          </a:xfrm>
          <a:prstGeom prst="rect">
            <a:avLst/>
          </a:prstGeom>
        </p:spPr>
        <p:txBody>
          <a:bodyPr wrap="square">
            <a:spAutoFit/>
          </a:bodyPr>
          <a:lstStyle/>
          <a:p>
            <a:r>
              <a:rPr lang="de-DE" dirty="0">
                <a:solidFill>
                  <a:schemeClr val="bg1"/>
                </a:solidFill>
                <a:latin typeface="Open Sans" panose="020B0606030504020204" pitchFamily="34" charset="0"/>
                <a:ea typeface="Open Sans" panose="020B0606030504020204" pitchFamily="34" charset="0"/>
                <a:cs typeface="Open Sans" panose="020B0606030504020204" pitchFamily="34" charset="0"/>
              </a:rPr>
              <a:t>twitter.com/</a:t>
            </a:r>
            <a:r>
              <a:rPr lang="de-DE"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europarc</a:t>
            </a:r>
            <a:endParaRPr lang="de-DE"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Rectangle 10">
            <a:extLst>
              <a:ext uri="{FF2B5EF4-FFF2-40B4-BE49-F238E27FC236}">
                <a16:creationId xmlns:a16="http://schemas.microsoft.com/office/drawing/2014/main" id="{BCA2487E-0FC3-822F-4B91-C9055BF7558C}"/>
              </a:ext>
            </a:extLst>
          </p:cNvPr>
          <p:cNvSpPr/>
          <p:nvPr/>
        </p:nvSpPr>
        <p:spPr>
          <a:xfrm>
            <a:off x="527544" y="4241289"/>
            <a:ext cx="4213782" cy="369332"/>
          </a:xfrm>
          <a:prstGeom prst="rect">
            <a:avLst/>
          </a:prstGeom>
        </p:spPr>
        <p:txBody>
          <a:bodyPr wrap="square">
            <a:spAutoFit/>
          </a:bodyPr>
          <a:lstStyle/>
          <a:p>
            <a:r>
              <a:rPr lang="de-DE" dirty="0">
                <a:solidFill>
                  <a:schemeClr val="bg1"/>
                </a:solidFill>
                <a:latin typeface="Open Sans" panose="020B0606030504020204" pitchFamily="34" charset="0"/>
                <a:ea typeface="Open Sans" panose="020B0606030504020204" pitchFamily="34" charset="0"/>
                <a:cs typeface="Open Sans" panose="020B0606030504020204" pitchFamily="34" charset="0"/>
              </a:rPr>
              <a:t>www.linkedin.com/company/437477</a:t>
            </a:r>
          </a:p>
        </p:txBody>
      </p:sp>
      <p:sp>
        <p:nvSpPr>
          <p:cNvPr id="21" name="Rectangle 8">
            <a:extLst>
              <a:ext uri="{FF2B5EF4-FFF2-40B4-BE49-F238E27FC236}">
                <a16:creationId xmlns:a16="http://schemas.microsoft.com/office/drawing/2014/main" id="{4A41EE7E-B876-1B62-BBDF-52596D5CF62A}"/>
              </a:ext>
            </a:extLst>
          </p:cNvPr>
          <p:cNvSpPr/>
          <p:nvPr/>
        </p:nvSpPr>
        <p:spPr>
          <a:xfrm>
            <a:off x="527544" y="4620432"/>
            <a:ext cx="4066306" cy="369332"/>
          </a:xfrm>
          <a:prstGeom prst="rect">
            <a:avLst/>
          </a:prstGeom>
        </p:spPr>
        <p:txBody>
          <a:bodyPr wrap="square">
            <a:spAutoFit/>
          </a:bodyPr>
          <a:lstStyle/>
          <a:p>
            <a:r>
              <a:rPr lang="de-DE" dirty="0">
                <a:solidFill>
                  <a:schemeClr val="bg1"/>
                </a:solidFill>
                <a:latin typeface="Open Sans" panose="020B0606030504020204" pitchFamily="34" charset="0"/>
                <a:ea typeface="Open Sans" panose="020B0606030504020204" pitchFamily="34" charset="0"/>
                <a:cs typeface="Open Sans" panose="020B0606030504020204" pitchFamily="34" charset="0"/>
              </a:rPr>
              <a:t>instagram.com/</a:t>
            </a:r>
            <a:r>
              <a:rPr lang="de-DE"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europarc_federation</a:t>
            </a:r>
            <a:endParaRPr lang="de-DE"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Rectangle 8">
            <a:extLst>
              <a:ext uri="{FF2B5EF4-FFF2-40B4-BE49-F238E27FC236}">
                <a16:creationId xmlns:a16="http://schemas.microsoft.com/office/drawing/2014/main" id="{B728D0A2-16A6-0261-E432-76AD3A6973DE}"/>
              </a:ext>
            </a:extLst>
          </p:cNvPr>
          <p:cNvSpPr/>
          <p:nvPr/>
        </p:nvSpPr>
        <p:spPr>
          <a:xfrm>
            <a:off x="553697" y="5038777"/>
            <a:ext cx="2164503" cy="369332"/>
          </a:xfrm>
          <a:prstGeom prst="rect">
            <a:avLst/>
          </a:prstGeom>
        </p:spPr>
        <p:txBody>
          <a:bodyPr wrap="square">
            <a:spAutoFit/>
          </a:bodyPr>
          <a:lstStyle/>
          <a:p>
            <a:r>
              <a:rPr lang="de-DE" dirty="0">
                <a:solidFill>
                  <a:schemeClr val="bg1"/>
                </a:solidFill>
                <a:latin typeface="Open Sans" panose="020B0606030504020204" pitchFamily="34" charset="0"/>
                <a:ea typeface="Open Sans" panose="020B0606030504020204" pitchFamily="34" charset="0"/>
                <a:cs typeface="Open Sans" panose="020B0606030504020204" pitchFamily="34" charset="0"/>
              </a:rPr>
              <a:t>www.europarc.org</a:t>
            </a:r>
          </a:p>
        </p:txBody>
      </p:sp>
      <p:cxnSp>
        <p:nvCxnSpPr>
          <p:cNvPr id="3" name="Straight Connector 4">
            <a:extLst>
              <a:ext uri="{FF2B5EF4-FFF2-40B4-BE49-F238E27FC236}">
                <a16:creationId xmlns:a16="http://schemas.microsoft.com/office/drawing/2014/main" id="{A53E21C1-4F9F-F09C-63DD-B23ED975DB73}"/>
              </a:ext>
            </a:extLst>
          </p:cNvPr>
          <p:cNvCxnSpPr>
            <a:cxnSpLocks/>
          </p:cNvCxnSpPr>
          <p:nvPr/>
        </p:nvCxnSpPr>
        <p:spPr>
          <a:xfrm>
            <a:off x="358434" y="1147176"/>
            <a:ext cx="7153326" cy="0"/>
          </a:xfrm>
          <a:prstGeom prst="line">
            <a:avLst/>
          </a:prstGeom>
          <a:ln w="57150">
            <a:solidFill>
              <a:srgbClr val="DC6856"/>
            </a:solidFill>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F2119BC0-5C3B-2445-F3CB-289066063D52}"/>
              </a:ext>
            </a:extLst>
          </p:cNvPr>
          <p:cNvSpPr txBox="1"/>
          <p:nvPr/>
        </p:nvSpPr>
        <p:spPr>
          <a:xfrm>
            <a:off x="326409" y="1402226"/>
            <a:ext cx="7334586" cy="1200329"/>
          </a:xfrm>
          <a:prstGeom prst="rect">
            <a:avLst/>
          </a:prstGeom>
          <a:noFill/>
        </p:spPr>
        <p:txBody>
          <a:bodyPr wrap="square" rtlCol="0">
            <a:spAutoFit/>
          </a:bodyPr>
          <a:lstStyle/>
          <a:p>
            <a:r>
              <a:rPr lang="en-GB" sz="3600" b="1" dirty="0">
                <a:solidFill>
                  <a:srgbClr val="06A77D"/>
                </a:solidFill>
                <a:latin typeface="Montserrat" panose="02000505000000020004" pitchFamily="2" charset="0"/>
              </a:rPr>
              <a:t>Connecting People &amp; Parks </a:t>
            </a:r>
            <a:r>
              <a:rPr lang="en-GB" sz="3600" dirty="0">
                <a:solidFill>
                  <a:srgbClr val="06A77D"/>
                </a:solidFill>
                <a:latin typeface="Montserrat" panose="02000505000000020004" pitchFamily="2" charset="0"/>
              </a:rPr>
              <a:t>since 1973</a:t>
            </a:r>
          </a:p>
        </p:txBody>
      </p:sp>
      <p:pic>
        <p:nvPicPr>
          <p:cNvPr id="11" name="Grafik 10">
            <a:extLst>
              <a:ext uri="{FF2B5EF4-FFF2-40B4-BE49-F238E27FC236}">
                <a16:creationId xmlns:a16="http://schemas.microsoft.com/office/drawing/2014/main" id="{B4571F70-6FE9-3616-8302-72FF098F78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3247" y="2418834"/>
            <a:ext cx="5319474" cy="35463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Grafik 12">
            <a:extLst>
              <a:ext uri="{FF2B5EF4-FFF2-40B4-BE49-F238E27FC236}">
                <a16:creationId xmlns:a16="http://schemas.microsoft.com/office/drawing/2014/main" id="{0C465394-4FC8-C983-FBC6-6A549B2AB4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0041" y="4908393"/>
            <a:ext cx="1771984" cy="1767636"/>
          </a:xfrm>
          <a:prstGeom prst="rect">
            <a:avLst/>
          </a:prstGeom>
        </p:spPr>
      </p:pic>
    </p:spTree>
    <p:extLst>
      <p:ext uri="{BB962C8B-B14F-4D97-AF65-F5344CB8AC3E}">
        <p14:creationId xmlns:p14="http://schemas.microsoft.com/office/powerpoint/2010/main" val="2130018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ectangle 3">
            <a:extLst>
              <a:ext uri="{FF2B5EF4-FFF2-40B4-BE49-F238E27FC236}">
                <a16:creationId xmlns:a16="http://schemas.microsoft.com/office/drawing/2014/main" id="{B7567691-CA0A-4C58-B819-1EF16C31C97B}"/>
              </a:ext>
            </a:extLst>
          </p:cNvPr>
          <p:cNvSpPr/>
          <p:nvPr/>
        </p:nvSpPr>
        <p:spPr>
          <a:xfrm>
            <a:off x="0" y="344414"/>
            <a:ext cx="12192000" cy="1497461"/>
          </a:xfrm>
          <a:prstGeom prst="rect">
            <a:avLst/>
          </a:prstGeom>
          <a:solidFill>
            <a:srgbClr val="DC6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4">
            <a:extLst>
              <a:ext uri="{FF2B5EF4-FFF2-40B4-BE49-F238E27FC236}">
                <a16:creationId xmlns:a16="http://schemas.microsoft.com/office/drawing/2014/main" id="{B7206B29-7EEA-482E-AF10-C763C3904292}"/>
              </a:ext>
            </a:extLst>
          </p:cNvPr>
          <p:cNvSpPr txBox="1"/>
          <p:nvPr/>
        </p:nvSpPr>
        <p:spPr>
          <a:xfrm>
            <a:off x="206953" y="639141"/>
            <a:ext cx="6508167" cy="1200329"/>
          </a:xfrm>
          <a:prstGeom prst="rect">
            <a:avLst/>
          </a:prstGeom>
          <a:noFill/>
          <a:ln>
            <a:noFill/>
          </a:ln>
        </p:spPr>
        <p:txBody>
          <a:bodyPr wrap="square" rtlCol="0">
            <a:spAutoFit/>
          </a:bodyPr>
          <a:lstStyle/>
          <a:p>
            <a:r>
              <a:rPr lang="en-US" b="1" dirty="0">
                <a:solidFill>
                  <a:schemeClr val="bg1"/>
                </a:solidFill>
                <a:latin typeface="Montserrat SemiBold" panose="00000700000000000000" pitchFamily="50" charset="0"/>
                <a:ea typeface="Open Sans" panose="020B0606030504020204" pitchFamily="34" charset="0"/>
                <a:cs typeface="Open Sans" panose="020B0606030504020204" pitchFamily="34" charset="0"/>
              </a:rPr>
              <a:t>EUROPARC Federation </a:t>
            </a:r>
            <a:r>
              <a:rPr lang="en-US" dirty="0">
                <a:solidFill>
                  <a:schemeClr val="bg1"/>
                </a:solidFill>
                <a:latin typeface="Montserrat Light" panose="00000400000000000000" pitchFamily="50" charset="0"/>
                <a:ea typeface="Open Sans" panose="020B0606030504020204" pitchFamily="34" charset="0"/>
                <a:cs typeface="Open Sans" panose="020B0606030504020204" pitchFamily="34" charset="0"/>
              </a:rPr>
              <a:t>was founded in </a:t>
            </a:r>
            <a:r>
              <a:rPr lang="en-US" b="1" dirty="0">
                <a:solidFill>
                  <a:schemeClr val="bg1"/>
                </a:solidFill>
                <a:latin typeface="Montserrat Light" panose="00000400000000000000" pitchFamily="50" charset="0"/>
                <a:ea typeface="Open Sans" panose="020B0606030504020204" pitchFamily="34" charset="0"/>
                <a:cs typeface="Open Sans" panose="020B0606030504020204" pitchFamily="34" charset="0"/>
              </a:rPr>
              <a:t>1973</a:t>
            </a:r>
            <a:r>
              <a:rPr lang="en-US" dirty="0">
                <a:solidFill>
                  <a:schemeClr val="bg1"/>
                </a:solidFill>
                <a:latin typeface="Montserrat Light" panose="00000400000000000000" pitchFamily="50" charset="0"/>
                <a:ea typeface="Open Sans" panose="020B0606030504020204" pitchFamily="34" charset="0"/>
                <a:cs typeface="Open Sans" panose="020B0606030504020204" pitchFamily="34" charset="0"/>
              </a:rPr>
              <a:t> with the aim of </a:t>
            </a:r>
            <a:r>
              <a:rPr lang="en-US" b="1" dirty="0">
                <a:solidFill>
                  <a:schemeClr val="bg1"/>
                </a:solidFill>
                <a:latin typeface="Montserrat Medium" panose="00000600000000000000" pitchFamily="50" charset="0"/>
                <a:ea typeface="Open Sans" panose="020B0606030504020204" pitchFamily="34" charset="0"/>
                <a:cs typeface="Open Sans" panose="020B0606030504020204" pitchFamily="34" charset="0"/>
              </a:rPr>
              <a:t>supporting Protected Areas</a:t>
            </a:r>
            <a:r>
              <a:rPr lang="en-US" dirty="0">
                <a:solidFill>
                  <a:schemeClr val="bg1"/>
                </a:solidFill>
                <a:latin typeface="Montserrat Light" panose="00000400000000000000" pitchFamily="50" charset="0"/>
                <a:ea typeface="Open Sans" panose="020B0606030504020204" pitchFamily="34" charset="0"/>
                <a:cs typeface="Open Sans" panose="020B0606030504020204" pitchFamily="34" charset="0"/>
              </a:rPr>
              <a:t> to fulfill their role as </a:t>
            </a:r>
            <a:r>
              <a:rPr lang="en-US" b="1" dirty="0">
                <a:solidFill>
                  <a:schemeClr val="bg1"/>
                </a:solidFill>
                <a:latin typeface="Montserrat SemiBold" panose="00000700000000000000" pitchFamily="50" charset="0"/>
                <a:ea typeface="Open Sans" panose="020B0606030504020204" pitchFamily="34" charset="0"/>
                <a:cs typeface="Open Sans" panose="020B0606030504020204" pitchFamily="34" charset="0"/>
              </a:rPr>
              <a:t>preservers of Europe’s natural beauty. </a:t>
            </a:r>
          </a:p>
          <a:p>
            <a:endParaRPr lang="en-US" b="1" dirty="0">
              <a:solidFill>
                <a:schemeClr val="bg1"/>
              </a:solidFill>
              <a:latin typeface="Myriad Pro" panose="020B0503030403020204" pitchFamily="34" charset="0"/>
            </a:endParaRPr>
          </a:p>
        </p:txBody>
      </p:sp>
      <p:sp>
        <p:nvSpPr>
          <p:cNvPr id="21" name="TextBox 15">
            <a:extLst>
              <a:ext uri="{FF2B5EF4-FFF2-40B4-BE49-F238E27FC236}">
                <a16:creationId xmlns:a16="http://schemas.microsoft.com/office/drawing/2014/main" id="{6FDD448D-1DB3-4318-AFDC-2C0063B01D7E}"/>
              </a:ext>
            </a:extLst>
          </p:cNvPr>
          <p:cNvSpPr txBox="1"/>
          <p:nvPr/>
        </p:nvSpPr>
        <p:spPr>
          <a:xfrm>
            <a:off x="164525" y="2132557"/>
            <a:ext cx="5256018" cy="561692"/>
          </a:xfrm>
          <a:prstGeom prst="rect">
            <a:avLst/>
          </a:prstGeom>
          <a:noFill/>
          <a:ln>
            <a:noFill/>
          </a:ln>
        </p:spPr>
        <p:txBody>
          <a:bodyPr wrap="square" rtlCol="0">
            <a:spAutoFit/>
          </a:bodyPr>
          <a:lstStyle/>
          <a:p>
            <a:r>
              <a:rPr lang="en-US" sz="1050" dirty="0">
                <a:solidFill>
                  <a:srgbClr val="056794"/>
                </a:solidFill>
                <a:latin typeface="Montserrat" panose="02000505000000020004" pitchFamily="2" charset="0"/>
              </a:rPr>
              <a:t>Our vision: </a:t>
            </a:r>
          </a:p>
          <a:p>
            <a:r>
              <a:rPr lang="en-US" sz="2000" b="1" dirty="0">
                <a:solidFill>
                  <a:srgbClr val="056794"/>
                </a:solidFill>
                <a:latin typeface="Montserrat" panose="02000505000000020004" pitchFamily="2" charset="0"/>
              </a:rPr>
              <a:t>Sustainable Nature; Valued by People.</a:t>
            </a:r>
          </a:p>
        </p:txBody>
      </p:sp>
      <p:sp>
        <p:nvSpPr>
          <p:cNvPr id="27" name="Rectangle 19">
            <a:extLst>
              <a:ext uri="{FF2B5EF4-FFF2-40B4-BE49-F238E27FC236}">
                <a16:creationId xmlns:a16="http://schemas.microsoft.com/office/drawing/2014/main" id="{C3FCBF4F-FB71-4E94-B752-E8406FBE11F5}"/>
              </a:ext>
            </a:extLst>
          </p:cNvPr>
          <p:cNvSpPr/>
          <p:nvPr/>
        </p:nvSpPr>
        <p:spPr>
          <a:xfrm>
            <a:off x="6319182" y="2137376"/>
            <a:ext cx="4311193" cy="830997"/>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2400" b="1" dirty="0">
                <a:latin typeface="Montserrat" panose="02000505000000020004" pitchFamily="2" charset="0"/>
                <a:ea typeface="+mj-ea"/>
                <a:cs typeface="+mj-cs"/>
              </a:rPr>
              <a:t>+/- 400</a:t>
            </a:r>
            <a:r>
              <a:rPr lang="de-DE" sz="2400" b="1" dirty="0">
                <a:latin typeface="Montserrat" panose="02000505000000020004" pitchFamily="2" charset="0"/>
              </a:rPr>
              <a:t> </a:t>
            </a:r>
            <a:r>
              <a:rPr lang="de-DE" sz="2400" b="1" dirty="0">
                <a:latin typeface="Montserrat" panose="02000505000000020004" pitchFamily="2" charset="0"/>
                <a:ea typeface="+mj-ea"/>
                <a:cs typeface="+mj-cs"/>
              </a:rPr>
              <a:t>members </a:t>
            </a:r>
          </a:p>
          <a:p>
            <a:r>
              <a:rPr lang="de-DE" sz="2400" b="1" dirty="0">
                <a:latin typeface="Montserrat" panose="02000505000000020004" pitchFamily="2" charset="0"/>
                <a:ea typeface="+mj-ea"/>
                <a:cs typeface="+mj-cs"/>
              </a:rPr>
              <a:t>in </a:t>
            </a:r>
            <a:r>
              <a:rPr lang="de-DE" sz="2400" b="1" dirty="0" err="1">
                <a:latin typeface="Montserrat" panose="02000505000000020004" pitchFamily="2" charset="0"/>
                <a:ea typeface="+mj-ea"/>
                <a:cs typeface="+mj-cs"/>
              </a:rPr>
              <a:t>around</a:t>
            </a:r>
            <a:r>
              <a:rPr lang="de-DE" sz="2400" b="1" dirty="0">
                <a:latin typeface="Montserrat" panose="02000505000000020004" pitchFamily="2" charset="0"/>
                <a:ea typeface="+mj-ea"/>
                <a:cs typeface="+mj-cs"/>
              </a:rPr>
              <a:t> 40 countries</a:t>
            </a:r>
          </a:p>
        </p:txBody>
      </p:sp>
      <p:pic>
        <p:nvPicPr>
          <p:cNvPr id="28" name="Picture 21">
            <a:extLst>
              <a:ext uri="{FF2B5EF4-FFF2-40B4-BE49-F238E27FC236}">
                <a16:creationId xmlns:a16="http://schemas.microsoft.com/office/drawing/2014/main" id="{E54B875E-3B41-4A5F-AB73-6961BCEEF2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154" t="2800" r="1047" b="64533"/>
          <a:stretch/>
        </p:blipFill>
        <p:spPr>
          <a:xfrm>
            <a:off x="6319182" y="3120020"/>
            <a:ext cx="1912816" cy="2984969"/>
          </a:xfrm>
          <a:prstGeom prst="rect">
            <a:avLst/>
          </a:prstGeom>
        </p:spPr>
      </p:pic>
      <p:pic>
        <p:nvPicPr>
          <p:cNvPr id="3" name="Grafik 2">
            <a:extLst>
              <a:ext uri="{FF2B5EF4-FFF2-40B4-BE49-F238E27FC236}">
                <a16:creationId xmlns:a16="http://schemas.microsoft.com/office/drawing/2014/main" id="{CFC3077F-2175-F7E7-FA54-CE5B3069E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97593"/>
            <a:ext cx="5420543" cy="3264546"/>
          </a:xfrm>
          <a:prstGeom prst="rect">
            <a:avLst/>
          </a:prstGeom>
        </p:spPr>
      </p:pic>
      <p:sp>
        <p:nvSpPr>
          <p:cNvPr id="4" name="Rectangle 10">
            <a:extLst>
              <a:ext uri="{FF2B5EF4-FFF2-40B4-BE49-F238E27FC236}">
                <a16:creationId xmlns:a16="http://schemas.microsoft.com/office/drawing/2014/main" id="{B00B5D5C-C2F1-20C8-8312-D8DA144D8984}"/>
              </a:ext>
            </a:extLst>
          </p:cNvPr>
          <p:cNvSpPr/>
          <p:nvPr/>
        </p:nvSpPr>
        <p:spPr>
          <a:xfrm>
            <a:off x="0" y="6474176"/>
            <a:ext cx="2164503" cy="369332"/>
          </a:xfrm>
          <a:prstGeom prst="rect">
            <a:avLst/>
          </a:prstGeom>
        </p:spPr>
        <p:txBody>
          <a:bodyPr wrap="none">
            <a:spAutoFit/>
          </a:bodyPr>
          <a:lstStyle/>
          <a:p>
            <a:r>
              <a:rPr lang="en-GB" dirty="0">
                <a:solidFill>
                  <a:srgbClr val="056794"/>
                </a:solidFill>
                <a:latin typeface="Open Sans" panose="020B0606030504020204" pitchFamily="34" charset="0"/>
                <a:ea typeface="Open Sans" panose="020B0606030504020204" pitchFamily="34" charset="0"/>
                <a:cs typeface="Open Sans" panose="020B0606030504020204" pitchFamily="34" charset="0"/>
              </a:rPr>
              <a:t>www.europarc.org</a:t>
            </a:r>
          </a:p>
        </p:txBody>
      </p:sp>
      <p:sp>
        <p:nvSpPr>
          <p:cNvPr id="5" name="Textfeld 4">
            <a:extLst>
              <a:ext uri="{FF2B5EF4-FFF2-40B4-BE49-F238E27FC236}">
                <a16:creationId xmlns:a16="http://schemas.microsoft.com/office/drawing/2014/main" id="{60F50DB2-A4AF-9BB6-4142-1C8D1A6E4AD7}"/>
              </a:ext>
            </a:extLst>
          </p:cNvPr>
          <p:cNvSpPr txBox="1"/>
          <p:nvPr/>
        </p:nvSpPr>
        <p:spPr>
          <a:xfrm>
            <a:off x="8434753" y="3160959"/>
            <a:ext cx="3715835" cy="646331"/>
          </a:xfrm>
          <a:prstGeom prst="rect">
            <a:avLst/>
          </a:prstGeom>
          <a:noFill/>
        </p:spPr>
        <p:txBody>
          <a:bodyPr wrap="square">
            <a:spAutoFit/>
          </a:bodyPr>
          <a:lstStyle/>
          <a:p>
            <a:r>
              <a:rPr lang="en-GB" sz="1200" b="1" dirty="0">
                <a:latin typeface="Open Sans" panose="020B0606030504020204" pitchFamily="34" charset="0"/>
                <a:ea typeface="Open Sans" panose="020B0606030504020204" pitchFamily="34" charset="0"/>
                <a:cs typeface="Open Sans" panose="020B0606030504020204" pitchFamily="34" charset="0"/>
              </a:rPr>
              <a:t>Get to know them!</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panose="020B0606030504020204" pitchFamily="34" charset="0"/>
                <a:ea typeface="Open Sans" panose="020B0606030504020204" pitchFamily="34" charset="0"/>
                <a:cs typeface="Open Sans" panose="020B0606030504020204" pitchFamily="34" charset="0"/>
              </a:rPr>
              <a:t>www.europarc.org/about-us/network/members/</a:t>
            </a:r>
          </a:p>
        </p:txBody>
      </p:sp>
      <p:pic>
        <p:nvPicPr>
          <p:cNvPr id="8" name="Grafik 7">
            <a:extLst>
              <a:ext uri="{FF2B5EF4-FFF2-40B4-BE49-F238E27FC236}">
                <a16:creationId xmlns:a16="http://schemas.microsoft.com/office/drawing/2014/main" id="{4D661B08-2B01-8879-2AA9-1A12715B7A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2073" y="479461"/>
            <a:ext cx="4938749" cy="1362414"/>
          </a:xfrm>
          <a:prstGeom prst="rect">
            <a:avLst/>
          </a:prstGeom>
        </p:spPr>
      </p:pic>
    </p:spTree>
    <p:extLst>
      <p:ext uri="{BB962C8B-B14F-4D97-AF65-F5344CB8AC3E}">
        <p14:creationId xmlns:p14="http://schemas.microsoft.com/office/powerpoint/2010/main" val="3489753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7C703BB-F9BD-9FF6-0FFD-147FBF9C76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BDE7BB-7DE9-C1B0-333D-DE59E5FB6086}"/>
              </a:ext>
            </a:extLst>
          </p:cNvPr>
          <p:cNvSpPr>
            <a:spLocks noGrp="1"/>
          </p:cNvSpPr>
          <p:nvPr>
            <p:ph type="title"/>
          </p:nvPr>
        </p:nvSpPr>
        <p:spPr>
          <a:xfrm>
            <a:off x="2198254" y="355891"/>
            <a:ext cx="8416636" cy="1325563"/>
          </a:xfrm>
        </p:spPr>
        <p:txBody>
          <a:bodyPr>
            <a:normAutofit/>
          </a:bodyPr>
          <a:lstStyle/>
          <a:p>
            <a:r>
              <a:rPr lang="en-GB" sz="3200" b="1" dirty="0">
                <a:solidFill>
                  <a:srgbClr val="056794"/>
                </a:solidFill>
                <a:latin typeface="Montserrat" panose="02000505000000020004" pitchFamily="2" charset="0"/>
                <a:cs typeface="Arial" panose="020B0604020202020204" pitchFamily="34" charset="0"/>
              </a:rPr>
              <a:t>European (Bio)Diversity</a:t>
            </a:r>
            <a:endParaRPr lang="de-DE" sz="3200" dirty="0"/>
          </a:p>
        </p:txBody>
      </p:sp>
      <p:cxnSp>
        <p:nvCxnSpPr>
          <p:cNvPr id="4" name="Straight Connector 4">
            <a:extLst>
              <a:ext uri="{FF2B5EF4-FFF2-40B4-BE49-F238E27FC236}">
                <a16:creationId xmlns:a16="http://schemas.microsoft.com/office/drawing/2014/main" id="{A57B1DA6-34EE-FE37-A44D-390D8D9C53A4}"/>
              </a:ext>
            </a:extLst>
          </p:cNvPr>
          <p:cNvCxnSpPr>
            <a:cxnSpLocks/>
          </p:cNvCxnSpPr>
          <p:nvPr/>
        </p:nvCxnSpPr>
        <p:spPr>
          <a:xfrm>
            <a:off x="2301347" y="1330801"/>
            <a:ext cx="4255812" cy="0"/>
          </a:xfrm>
          <a:prstGeom prst="line">
            <a:avLst/>
          </a:prstGeom>
          <a:ln w="57150">
            <a:solidFill>
              <a:srgbClr val="DC6856"/>
            </a:solidFill>
          </a:ln>
        </p:spPr>
        <p:style>
          <a:lnRef idx="1">
            <a:schemeClr val="accent1"/>
          </a:lnRef>
          <a:fillRef idx="0">
            <a:schemeClr val="accent1"/>
          </a:fillRef>
          <a:effectRef idx="0">
            <a:schemeClr val="accent1"/>
          </a:effectRef>
          <a:fontRef idx="minor">
            <a:schemeClr val="tx1"/>
          </a:fontRef>
        </p:style>
      </p:cxnSp>
      <p:sp>
        <p:nvSpPr>
          <p:cNvPr id="15" name="TextovéPole 14">
            <a:extLst>
              <a:ext uri="{FF2B5EF4-FFF2-40B4-BE49-F238E27FC236}">
                <a16:creationId xmlns:a16="http://schemas.microsoft.com/office/drawing/2014/main" id="{22E7226A-DE09-E322-850E-C40AFE28D417}"/>
              </a:ext>
            </a:extLst>
          </p:cNvPr>
          <p:cNvSpPr txBox="1"/>
          <p:nvPr/>
        </p:nvSpPr>
        <p:spPr>
          <a:xfrm>
            <a:off x="0" y="6596390"/>
            <a:ext cx="4321834" cy="261610"/>
          </a:xfrm>
          <a:prstGeom prst="rect">
            <a:avLst/>
          </a:prstGeom>
          <a:noFill/>
        </p:spPr>
        <p:txBody>
          <a:bodyPr wrap="square" rtlCol="0">
            <a:spAutoFit/>
          </a:bodyPr>
          <a:lstStyle/>
          <a:p>
            <a:r>
              <a:rPr lang="en-GB" sz="1100" dirty="0"/>
              <a:t>Credits: EEA</a:t>
            </a:r>
          </a:p>
        </p:txBody>
      </p:sp>
      <p:pic>
        <p:nvPicPr>
          <p:cNvPr id="1026" name="Picture 2">
            <a:extLst>
              <a:ext uri="{FF2B5EF4-FFF2-40B4-BE49-F238E27FC236}">
                <a16:creationId xmlns:a16="http://schemas.microsoft.com/office/drawing/2014/main" id="{0C5DB3FF-FC5E-C25C-9E15-19337BAAB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347" y="1509808"/>
            <a:ext cx="6243638" cy="4560791"/>
          </a:xfrm>
          <a:prstGeom prst="rect">
            <a:avLst/>
          </a:prstGeom>
          <a:noFill/>
          <a:extLst>
            <a:ext uri="{909E8E84-426E-40DD-AFC4-6F175D3DCCD1}">
              <a14:hiddenFill xmlns:a14="http://schemas.microsoft.com/office/drawing/2010/main">
                <a:solidFill>
                  <a:srgbClr val="FFFFFF"/>
                </a:solidFill>
              </a14:hiddenFill>
            </a:ext>
          </a:extLst>
        </p:spPr>
      </p:pic>
      <p:sp>
        <p:nvSpPr>
          <p:cNvPr id="3" name="Šipka vlevo 2">
            <a:extLst>
              <a:ext uri="{FF2B5EF4-FFF2-40B4-BE49-F238E27FC236}">
                <a16:creationId xmlns:a16="http://schemas.microsoft.com/office/drawing/2014/main" id="{B147B730-E9DD-C803-505E-D5A8BC70EE89}"/>
              </a:ext>
            </a:extLst>
          </p:cNvPr>
          <p:cNvSpPr/>
          <p:nvPr/>
        </p:nvSpPr>
        <p:spPr>
          <a:xfrm rot="930334">
            <a:off x="4606210" y="3927994"/>
            <a:ext cx="1775414" cy="745067"/>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1495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06A90-702D-7807-0D2C-A51CEAA90B58}"/>
              </a:ext>
            </a:extLst>
          </p:cNvPr>
          <p:cNvSpPr>
            <a:spLocks noGrp="1"/>
          </p:cNvSpPr>
          <p:nvPr>
            <p:ph type="title"/>
          </p:nvPr>
        </p:nvSpPr>
        <p:spPr>
          <a:xfrm>
            <a:off x="2198254" y="355891"/>
            <a:ext cx="8416636" cy="1325563"/>
          </a:xfrm>
        </p:spPr>
        <p:txBody>
          <a:bodyPr>
            <a:normAutofit/>
          </a:bodyPr>
          <a:lstStyle/>
          <a:p>
            <a:r>
              <a:rPr lang="en-GB" sz="3200" b="1" dirty="0">
                <a:solidFill>
                  <a:srgbClr val="056794"/>
                </a:solidFill>
                <a:latin typeface="Montserrat" panose="02000505000000020004" pitchFamily="2" charset="0"/>
                <a:cs typeface="Arial" panose="020B0604020202020204" pitchFamily="34" charset="0"/>
              </a:rPr>
              <a:t>Practice Versus Research?</a:t>
            </a:r>
            <a:endParaRPr lang="de-DE" sz="3200" dirty="0"/>
          </a:p>
        </p:txBody>
      </p:sp>
      <p:cxnSp>
        <p:nvCxnSpPr>
          <p:cNvPr id="4" name="Straight Connector 4">
            <a:extLst>
              <a:ext uri="{FF2B5EF4-FFF2-40B4-BE49-F238E27FC236}">
                <a16:creationId xmlns:a16="http://schemas.microsoft.com/office/drawing/2014/main" id="{FA91164F-89AF-807F-85A7-7B48539F55F0}"/>
              </a:ext>
            </a:extLst>
          </p:cNvPr>
          <p:cNvCxnSpPr>
            <a:cxnSpLocks/>
          </p:cNvCxnSpPr>
          <p:nvPr/>
        </p:nvCxnSpPr>
        <p:spPr>
          <a:xfrm>
            <a:off x="2301347" y="1330801"/>
            <a:ext cx="4255812" cy="0"/>
          </a:xfrm>
          <a:prstGeom prst="line">
            <a:avLst/>
          </a:prstGeom>
          <a:ln w="57150">
            <a:solidFill>
              <a:srgbClr val="DC6856"/>
            </a:solidFill>
          </a:ln>
        </p:spPr>
        <p:style>
          <a:lnRef idx="1">
            <a:schemeClr val="accent1"/>
          </a:lnRef>
          <a:fillRef idx="0">
            <a:schemeClr val="accent1"/>
          </a:fillRef>
          <a:effectRef idx="0">
            <a:schemeClr val="accent1"/>
          </a:effectRef>
          <a:fontRef idx="minor">
            <a:schemeClr val="tx1"/>
          </a:fontRef>
        </p:style>
      </p:cxnSp>
      <p:pic>
        <p:nvPicPr>
          <p:cNvPr id="12" name="Obrázek 11">
            <a:extLst>
              <a:ext uri="{FF2B5EF4-FFF2-40B4-BE49-F238E27FC236}">
                <a16:creationId xmlns:a16="http://schemas.microsoft.com/office/drawing/2014/main" id="{6C1B530C-2BE0-C071-79AF-C13981308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967" y="1871931"/>
            <a:ext cx="4220190" cy="2820637"/>
          </a:xfrm>
          <a:prstGeom prst="rect">
            <a:avLst/>
          </a:prstGeom>
        </p:spPr>
      </p:pic>
      <p:pic>
        <p:nvPicPr>
          <p:cNvPr id="14" name="Obrázek 13">
            <a:extLst>
              <a:ext uri="{FF2B5EF4-FFF2-40B4-BE49-F238E27FC236}">
                <a16:creationId xmlns:a16="http://schemas.microsoft.com/office/drawing/2014/main" id="{5C22C062-94EA-2438-7C1E-BDEF682560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217" y="3343042"/>
            <a:ext cx="4561816" cy="2283813"/>
          </a:xfrm>
          <a:prstGeom prst="rect">
            <a:avLst/>
          </a:prstGeom>
        </p:spPr>
      </p:pic>
      <p:sp>
        <p:nvSpPr>
          <p:cNvPr id="15" name="TextovéPole 14">
            <a:extLst>
              <a:ext uri="{FF2B5EF4-FFF2-40B4-BE49-F238E27FC236}">
                <a16:creationId xmlns:a16="http://schemas.microsoft.com/office/drawing/2014/main" id="{D27E1319-3D50-AA20-8F64-2C993134DF81}"/>
              </a:ext>
            </a:extLst>
          </p:cNvPr>
          <p:cNvSpPr txBox="1"/>
          <p:nvPr/>
        </p:nvSpPr>
        <p:spPr>
          <a:xfrm>
            <a:off x="0" y="6596390"/>
            <a:ext cx="4321834" cy="261610"/>
          </a:xfrm>
          <a:prstGeom prst="rect">
            <a:avLst/>
          </a:prstGeom>
          <a:noFill/>
        </p:spPr>
        <p:txBody>
          <a:bodyPr wrap="square" rtlCol="0">
            <a:spAutoFit/>
          </a:bodyPr>
          <a:lstStyle/>
          <a:p>
            <a:r>
              <a:rPr lang="en-GB" sz="1100" dirty="0"/>
              <a:t>Photo Credits: </a:t>
            </a:r>
            <a:r>
              <a:rPr lang="en-GB" sz="1100" dirty="0" err="1"/>
              <a:t>Jiří</a:t>
            </a:r>
            <a:r>
              <a:rPr lang="en-GB" sz="1100" dirty="0"/>
              <a:t> </a:t>
            </a:r>
            <a:r>
              <a:rPr lang="en-GB" sz="1100" dirty="0" err="1"/>
              <a:t>Flousek</a:t>
            </a:r>
            <a:r>
              <a:rPr lang="en-GB" sz="1100" dirty="0"/>
              <a:t>, Kamila </a:t>
            </a:r>
            <a:r>
              <a:rPr lang="en-GB" sz="1100" dirty="0" err="1"/>
              <a:t>Antošová</a:t>
            </a:r>
            <a:endParaRPr lang="en-GB" sz="1100" dirty="0"/>
          </a:p>
        </p:txBody>
      </p:sp>
    </p:spTree>
    <p:extLst>
      <p:ext uri="{BB962C8B-B14F-4D97-AF65-F5344CB8AC3E}">
        <p14:creationId xmlns:p14="http://schemas.microsoft.com/office/powerpoint/2010/main" val="2295487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4132405-37A7-2A26-19DC-2C960EEA9A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B7A0BE-5A9A-B6F6-AA72-D927CDEDF8FC}"/>
              </a:ext>
            </a:extLst>
          </p:cNvPr>
          <p:cNvSpPr>
            <a:spLocks noGrp="1"/>
          </p:cNvSpPr>
          <p:nvPr>
            <p:ph type="title"/>
          </p:nvPr>
        </p:nvSpPr>
        <p:spPr>
          <a:xfrm>
            <a:off x="2198254" y="355891"/>
            <a:ext cx="8416636" cy="1325563"/>
          </a:xfrm>
        </p:spPr>
        <p:txBody>
          <a:bodyPr>
            <a:normAutofit/>
          </a:bodyPr>
          <a:lstStyle/>
          <a:p>
            <a:r>
              <a:rPr lang="en-GB" sz="3200" b="1" dirty="0">
                <a:solidFill>
                  <a:srgbClr val="056794"/>
                </a:solidFill>
                <a:latin typeface="Montserrat" panose="02000505000000020004" pitchFamily="2" charset="0"/>
                <a:cs typeface="Arial" panose="020B0604020202020204" pitchFamily="34" charset="0"/>
              </a:rPr>
              <a:t>Evidence and Guides Mainly Available</a:t>
            </a:r>
            <a:endParaRPr lang="de-DE" sz="3200" dirty="0"/>
          </a:p>
        </p:txBody>
      </p:sp>
      <p:cxnSp>
        <p:nvCxnSpPr>
          <p:cNvPr id="4" name="Straight Connector 4">
            <a:extLst>
              <a:ext uri="{FF2B5EF4-FFF2-40B4-BE49-F238E27FC236}">
                <a16:creationId xmlns:a16="http://schemas.microsoft.com/office/drawing/2014/main" id="{0259D13B-1251-09A5-684A-1ECCC77C9A13}"/>
              </a:ext>
            </a:extLst>
          </p:cNvPr>
          <p:cNvCxnSpPr>
            <a:cxnSpLocks/>
          </p:cNvCxnSpPr>
          <p:nvPr/>
        </p:nvCxnSpPr>
        <p:spPr>
          <a:xfrm>
            <a:off x="2301347" y="1330801"/>
            <a:ext cx="4255812" cy="0"/>
          </a:xfrm>
          <a:prstGeom prst="line">
            <a:avLst/>
          </a:prstGeom>
          <a:ln w="57150">
            <a:solidFill>
              <a:srgbClr val="DC6856"/>
            </a:solidFill>
          </a:ln>
        </p:spPr>
        <p:style>
          <a:lnRef idx="1">
            <a:schemeClr val="accent1"/>
          </a:lnRef>
          <a:fillRef idx="0">
            <a:schemeClr val="accent1"/>
          </a:fillRef>
          <a:effectRef idx="0">
            <a:schemeClr val="accent1"/>
          </a:effectRef>
          <a:fontRef idx="minor">
            <a:schemeClr val="tx1"/>
          </a:fontRef>
        </p:style>
      </p:cxnSp>
      <p:pic>
        <p:nvPicPr>
          <p:cNvPr id="3" name="Obrázek 2">
            <a:extLst>
              <a:ext uri="{FF2B5EF4-FFF2-40B4-BE49-F238E27FC236}">
                <a16:creationId xmlns:a16="http://schemas.microsoft.com/office/drawing/2014/main" id="{FEA0DCEC-1A7E-8F8D-83E9-800D5792E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9683" y="1448702"/>
            <a:ext cx="7772400" cy="5346226"/>
          </a:xfrm>
          <a:prstGeom prst="rect">
            <a:avLst/>
          </a:prstGeom>
        </p:spPr>
      </p:pic>
    </p:spTree>
    <p:extLst>
      <p:ext uri="{BB962C8B-B14F-4D97-AF65-F5344CB8AC3E}">
        <p14:creationId xmlns:p14="http://schemas.microsoft.com/office/powerpoint/2010/main" val="4276241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4903C97-815A-EDA7-E4F9-5337679758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37F346-7B71-48AB-D628-4D7FA6B8E8A6}"/>
              </a:ext>
            </a:extLst>
          </p:cNvPr>
          <p:cNvSpPr>
            <a:spLocks noGrp="1"/>
          </p:cNvSpPr>
          <p:nvPr>
            <p:ph type="title"/>
          </p:nvPr>
        </p:nvSpPr>
        <p:spPr>
          <a:xfrm>
            <a:off x="2198253" y="355891"/>
            <a:ext cx="8887757" cy="1325563"/>
          </a:xfrm>
        </p:spPr>
        <p:txBody>
          <a:bodyPr>
            <a:normAutofit/>
          </a:bodyPr>
          <a:lstStyle/>
          <a:p>
            <a:r>
              <a:rPr lang="en-GB" sz="3200" b="1" dirty="0">
                <a:solidFill>
                  <a:srgbClr val="056794"/>
                </a:solidFill>
                <a:latin typeface="Montserrat" panose="02000505000000020004" pitchFamily="2" charset="0"/>
                <a:cs typeface="Arial" panose="020B0604020202020204" pitchFamily="34" charset="0"/>
              </a:rPr>
              <a:t>Practice + Research + Local Knowledge</a:t>
            </a:r>
            <a:endParaRPr lang="de-DE" sz="3200" dirty="0"/>
          </a:p>
        </p:txBody>
      </p:sp>
      <p:cxnSp>
        <p:nvCxnSpPr>
          <p:cNvPr id="4" name="Straight Connector 4">
            <a:extLst>
              <a:ext uri="{FF2B5EF4-FFF2-40B4-BE49-F238E27FC236}">
                <a16:creationId xmlns:a16="http://schemas.microsoft.com/office/drawing/2014/main" id="{B019FA93-2336-C3F4-7F7D-9A9AA85CD58A}"/>
              </a:ext>
            </a:extLst>
          </p:cNvPr>
          <p:cNvCxnSpPr>
            <a:cxnSpLocks/>
          </p:cNvCxnSpPr>
          <p:nvPr/>
        </p:nvCxnSpPr>
        <p:spPr>
          <a:xfrm>
            <a:off x="2301347" y="1330801"/>
            <a:ext cx="4255812" cy="0"/>
          </a:xfrm>
          <a:prstGeom prst="line">
            <a:avLst/>
          </a:prstGeom>
          <a:ln w="57150">
            <a:solidFill>
              <a:srgbClr val="DC6856"/>
            </a:solidFill>
          </a:ln>
        </p:spPr>
        <p:style>
          <a:lnRef idx="1">
            <a:schemeClr val="accent1"/>
          </a:lnRef>
          <a:fillRef idx="0">
            <a:schemeClr val="accent1"/>
          </a:fillRef>
          <a:effectRef idx="0">
            <a:schemeClr val="accent1"/>
          </a:effectRef>
          <a:fontRef idx="minor">
            <a:schemeClr val="tx1"/>
          </a:fontRef>
        </p:style>
      </p:cxnSp>
      <p:pic>
        <p:nvPicPr>
          <p:cNvPr id="3" name="Obrázek 2">
            <a:extLst>
              <a:ext uri="{FF2B5EF4-FFF2-40B4-BE49-F238E27FC236}">
                <a16:creationId xmlns:a16="http://schemas.microsoft.com/office/drawing/2014/main" id="{F5BD8A02-27BA-67B5-4E5D-0C7836A03C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0141" y="2179939"/>
            <a:ext cx="4375857" cy="3281893"/>
          </a:xfrm>
          <a:prstGeom prst="rect">
            <a:avLst/>
          </a:prstGeom>
        </p:spPr>
      </p:pic>
      <p:pic>
        <p:nvPicPr>
          <p:cNvPr id="5" name="Obrázek 4">
            <a:extLst>
              <a:ext uri="{FF2B5EF4-FFF2-40B4-BE49-F238E27FC236}">
                <a16:creationId xmlns:a16="http://schemas.microsoft.com/office/drawing/2014/main" id="{44C3515B-AA02-80A3-BA12-B2069EC0AC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7159" y="2179939"/>
            <a:ext cx="4375856" cy="3281892"/>
          </a:xfrm>
          <a:prstGeom prst="rect">
            <a:avLst/>
          </a:prstGeom>
        </p:spPr>
      </p:pic>
    </p:spTree>
    <p:extLst>
      <p:ext uri="{BB962C8B-B14F-4D97-AF65-F5344CB8AC3E}">
        <p14:creationId xmlns:p14="http://schemas.microsoft.com/office/powerpoint/2010/main" val="3664013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CB45EA8-54B7-85D3-E437-A8342992E2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EEE30B-AFC4-CA78-A060-0F0A3F9823B8}"/>
              </a:ext>
            </a:extLst>
          </p:cNvPr>
          <p:cNvSpPr>
            <a:spLocks noGrp="1"/>
          </p:cNvSpPr>
          <p:nvPr>
            <p:ph type="title"/>
          </p:nvPr>
        </p:nvSpPr>
        <p:spPr>
          <a:xfrm>
            <a:off x="2198253" y="355891"/>
            <a:ext cx="8887757" cy="1325563"/>
          </a:xfrm>
        </p:spPr>
        <p:txBody>
          <a:bodyPr>
            <a:normAutofit/>
          </a:bodyPr>
          <a:lstStyle/>
          <a:p>
            <a:r>
              <a:rPr lang="en-GB" sz="3200" b="1" dirty="0">
                <a:solidFill>
                  <a:srgbClr val="056794"/>
                </a:solidFill>
                <a:latin typeface="Montserrat" panose="02000505000000020004" pitchFamily="2" charset="0"/>
                <a:cs typeface="Arial" panose="020B0604020202020204" pitchFamily="34" charset="0"/>
              </a:rPr>
              <a:t>Practice + Research + Local Knowledge</a:t>
            </a:r>
            <a:endParaRPr lang="de-DE" sz="3200" dirty="0"/>
          </a:p>
        </p:txBody>
      </p:sp>
      <p:cxnSp>
        <p:nvCxnSpPr>
          <p:cNvPr id="4" name="Straight Connector 4">
            <a:extLst>
              <a:ext uri="{FF2B5EF4-FFF2-40B4-BE49-F238E27FC236}">
                <a16:creationId xmlns:a16="http://schemas.microsoft.com/office/drawing/2014/main" id="{148F8F82-F16C-C1DB-E5A0-86A90001906A}"/>
              </a:ext>
            </a:extLst>
          </p:cNvPr>
          <p:cNvCxnSpPr>
            <a:cxnSpLocks/>
          </p:cNvCxnSpPr>
          <p:nvPr/>
        </p:nvCxnSpPr>
        <p:spPr>
          <a:xfrm>
            <a:off x="2301347" y="1330801"/>
            <a:ext cx="4255812" cy="0"/>
          </a:xfrm>
          <a:prstGeom prst="line">
            <a:avLst/>
          </a:prstGeom>
          <a:ln w="57150">
            <a:solidFill>
              <a:srgbClr val="DC6856"/>
            </a:solidFill>
          </a:ln>
        </p:spPr>
        <p:style>
          <a:lnRef idx="1">
            <a:schemeClr val="accent1"/>
          </a:lnRef>
          <a:fillRef idx="0">
            <a:schemeClr val="accent1"/>
          </a:fillRef>
          <a:effectRef idx="0">
            <a:schemeClr val="accent1"/>
          </a:effectRef>
          <a:fontRef idx="minor">
            <a:schemeClr val="tx1"/>
          </a:fontRef>
        </p:style>
      </p:cxnSp>
      <p:pic>
        <p:nvPicPr>
          <p:cNvPr id="6" name="Obrázek 5">
            <a:extLst>
              <a:ext uri="{FF2B5EF4-FFF2-40B4-BE49-F238E27FC236}">
                <a16:creationId xmlns:a16="http://schemas.microsoft.com/office/drawing/2014/main" id="{345291C2-43EA-7A7A-FEFA-6A650C384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7084" y="1412080"/>
            <a:ext cx="6918976" cy="5189232"/>
          </a:xfrm>
          <a:prstGeom prst="rect">
            <a:avLst/>
          </a:prstGeom>
        </p:spPr>
      </p:pic>
    </p:spTree>
    <p:extLst>
      <p:ext uri="{BB962C8B-B14F-4D97-AF65-F5344CB8AC3E}">
        <p14:creationId xmlns:p14="http://schemas.microsoft.com/office/powerpoint/2010/main" val="1525813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E156CD9-5B17-4ABA-EC8F-2B3FCB284C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9110F3-D9FD-5FAF-ECED-71EBCEAA3AE7}"/>
              </a:ext>
            </a:extLst>
          </p:cNvPr>
          <p:cNvSpPr>
            <a:spLocks noGrp="1"/>
          </p:cNvSpPr>
          <p:nvPr>
            <p:ph type="title"/>
          </p:nvPr>
        </p:nvSpPr>
        <p:spPr>
          <a:xfrm>
            <a:off x="2198254" y="355891"/>
            <a:ext cx="8416636" cy="1325563"/>
          </a:xfrm>
        </p:spPr>
        <p:txBody>
          <a:bodyPr>
            <a:normAutofit/>
          </a:bodyPr>
          <a:lstStyle/>
          <a:p>
            <a:r>
              <a:rPr lang="en-GB" sz="3200" b="1" dirty="0">
                <a:solidFill>
                  <a:srgbClr val="056794"/>
                </a:solidFill>
                <a:latin typeface="Montserrat" panose="02000505000000020004" pitchFamily="2" charset="0"/>
                <a:cs typeface="Arial" panose="020B0604020202020204" pitchFamily="34" charset="0"/>
              </a:rPr>
              <a:t>Adaptive Management Approach</a:t>
            </a:r>
            <a:endParaRPr lang="de-DE" sz="3200" dirty="0"/>
          </a:p>
        </p:txBody>
      </p:sp>
      <p:cxnSp>
        <p:nvCxnSpPr>
          <p:cNvPr id="4" name="Straight Connector 4">
            <a:extLst>
              <a:ext uri="{FF2B5EF4-FFF2-40B4-BE49-F238E27FC236}">
                <a16:creationId xmlns:a16="http://schemas.microsoft.com/office/drawing/2014/main" id="{A0D71BD0-7556-BAD2-0CEB-EE689C7276AE}"/>
              </a:ext>
            </a:extLst>
          </p:cNvPr>
          <p:cNvCxnSpPr>
            <a:cxnSpLocks/>
          </p:cNvCxnSpPr>
          <p:nvPr/>
        </p:nvCxnSpPr>
        <p:spPr>
          <a:xfrm>
            <a:off x="2301347" y="1330801"/>
            <a:ext cx="4255812" cy="0"/>
          </a:xfrm>
          <a:prstGeom prst="line">
            <a:avLst/>
          </a:prstGeom>
          <a:ln w="57150">
            <a:solidFill>
              <a:srgbClr val="DC6856"/>
            </a:solidFill>
          </a:ln>
        </p:spPr>
        <p:style>
          <a:lnRef idx="1">
            <a:schemeClr val="accent1"/>
          </a:lnRef>
          <a:fillRef idx="0">
            <a:schemeClr val="accent1"/>
          </a:fillRef>
          <a:effectRef idx="0">
            <a:schemeClr val="accent1"/>
          </a:effectRef>
          <a:fontRef idx="minor">
            <a:schemeClr val="tx1"/>
          </a:fontRef>
        </p:style>
      </p:cxnSp>
      <p:pic>
        <p:nvPicPr>
          <p:cNvPr id="5" name="Obrázek 4">
            <a:extLst>
              <a:ext uri="{FF2B5EF4-FFF2-40B4-BE49-F238E27FC236}">
                <a16:creationId xmlns:a16="http://schemas.microsoft.com/office/drawing/2014/main" id="{7BD32C28-CEEA-040A-A064-1A4757E60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550" y="1584960"/>
            <a:ext cx="7772400" cy="4851813"/>
          </a:xfrm>
          <a:prstGeom prst="rect">
            <a:avLst/>
          </a:prstGeom>
        </p:spPr>
      </p:pic>
    </p:spTree>
    <p:extLst>
      <p:ext uri="{BB962C8B-B14F-4D97-AF65-F5344CB8AC3E}">
        <p14:creationId xmlns:p14="http://schemas.microsoft.com/office/powerpoint/2010/main" val="2160105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ABC7F88-670D-9DE6-E432-CA9CD86CD6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C0621E-074A-278A-0711-FE4769111919}"/>
              </a:ext>
            </a:extLst>
          </p:cNvPr>
          <p:cNvSpPr>
            <a:spLocks noGrp="1"/>
          </p:cNvSpPr>
          <p:nvPr>
            <p:ph type="title"/>
          </p:nvPr>
        </p:nvSpPr>
        <p:spPr>
          <a:xfrm>
            <a:off x="2198254" y="355891"/>
            <a:ext cx="8416636" cy="1325563"/>
          </a:xfrm>
        </p:spPr>
        <p:txBody>
          <a:bodyPr>
            <a:normAutofit/>
          </a:bodyPr>
          <a:lstStyle/>
          <a:p>
            <a:r>
              <a:rPr lang="en-GB" sz="3200" b="1" dirty="0">
                <a:solidFill>
                  <a:srgbClr val="056794"/>
                </a:solidFill>
                <a:latin typeface="Montserrat" panose="02000505000000020004" pitchFamily="2" charset="0"/>
                <a:cs typeface="Arial" panose="020B0604020202020204" pitchFamily="34" charset="0"/>
              </a:rPr>
              <a:t>Why Adaptive Approach?</a:t>
            </a:r>
            <a:endParaRPr lang="de-DE" sz="3200" dirty="0"/>
          </a:p>
        </p:txBody>
      </p:sp>
      <p:cxnSp>
        <p:nvCxnSpPr>
          <p:cNvPr id="4" name="Straight Connector 4">
            <a:extLst>
              <a:ext uri="{FF2B5EF4-FFF2-40B4-BE49-F238E27FC236}">
                <a16:creationId xmlns:a16="http://schemas.microsoft.com/office/drawing/2014/main" id="{77978321-1BC9-8205-2F34-F48EB0F42B99}"/>
              </a:ext>
            </a:extLst>
          </p:cNvPr>
          <p:cNvCxnSpPr>
            <a:cxnSpLocks/>
          </p:cNvCxnSpPr>
          <p:nvPr/>
        </p:nvCxnSpPr>
        <p:spPr>
          <a:xfrm>
            <a:off x="2301347" y="1330801"/>
            <a:ext cx="4255812" cy="0"/>
          </a:xfrm>
          <a:prstGeom prst="line">
            <a:avLst/>
          </a:prstGeom>
          <a:ln w="57150">
            <a:solidFill>
              <a:srgbClr val="DC6856"/>
            </a:solidFill>
          </a:ln>
        </p:spPr>
        <p:style>
          <a:lnRef idx="1">
            <a:schemeClr val="accent1"/>
          </a:lnRef>
          <a:fillRef idx="0">
            <a:schemeClr val="accent1"/>
          </a:fillRef>
          <a:effectRef idx="0">
            <a:schemeClr val="accent1"/>
          </a:effectRef>
          <a:fontRef idx="minor">
            <a:schemeClr val="tx1"/>
          </a:fontRef>
        </p:style>
      </p:cxnSp>
      <p:pic>
        <p:nvPicPr>
          <p:cNvPr id="6" name="Obrázek 5">
            <a:extLst>
              <a:ext uri="{FF2B5EF4-FFF2-40B4-BE49-F238E27FC236}">
                <a16:creationId xmlns:a16="http://schemas.microsoft.com/office/drawing/2014/main" id="{882F7CB7-92FC-DB35-DCFA-A3CEAFF4E6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093" y="1681454"/>
            <a:ext cx="4083795" cy="3082827"/>
          </a:xfrm>
          <a:prstGeom prst="rect">
            <a:avLst/>
          </a:prstGeom>
        </p:spPr>
      </p:pic>
      <p:pic>
        <p:nvPicPr>
          <p:cNvPr id="8" name="Obrázek 7">
            <a:extLst>
              <a:ext uri="{FF2B5EF4-FFF2-40B4-BE49-F238E27FC236}">
                <a16:creationId xmlns:a16="http://schemas.microsoft.com/office/drawing/2014/main" id="{2EDFA2F3-CDCC-0A03-89DC-07E2560B8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1253" y="2813568"/>
            <a:ext cx="4605654" cy="3082817"/>
          </a:xfrm>
          <a:prstGeom prst="rect">
            <a:avLst/>
          </a:prstGeom>
        </p:spPr>
      </p:pic>
      <p:sp>
        <p:nvSpPr>
          <p:cNvPr id="9" name="TextovéPole 8">
            <a:extLst>
              <a:ext uri="{FF2B5EF4-FFF2-40B4-BE49-F238E27FC236}">
                <a16:creationId xmlns:a16="http://schemas.microsoft.com/office/drawing/2014/main" id="{67DA8E79-4DA4-1D7C-EF75-E16C4C0157B1}"/>
              </a:ext>
            </a:extLst>
          </p:cNvPr>
          <p:cNvSpPr txBox="1"/>
          <p:nvPr/>
        </p:nvSpPr>
        <p:spPr>
          <a:xfrm>
            <a:off x="0" y="6596390"/>
            <a:ext cx="4321834" cy="261610"/>
          </a:xfrm>
          <a:prstGeom prst="rect">
            <a:avLst/>
          </a:prstGeom>
          <a:noFill/>
        </p:spPr>
        <p:txBody>
          <a:bodyPr wrap="square" rtlCol="0">
            <a:spAutoFit/>
          </a:bodyPr>
          <a:lstStyle/>
          <a:p>
            <a:r>
              <a:rPr lang="en-GB" sz="1100" dirty="0"/>
              <a:t>Photo Credits: Robert Stejskal, Kamila </a:t>
            </a:r>
            <a:r>
              <a:rPr lang="en-GB" sz="1100" dirty="0" err="1"/>
              <a:t>Antošová</a:t>
            </a:r>
            <a:endParaRPr lang="en-GB" sz="1100" dirty="0"/>
          </a:p>
        </p:txBody>
      </p:sp>
    </p:spTree>
    <p:extLst>
      <p:ext uri="{BB962C8B-B14F-4D97-AF65-F5344CB8AC3E}">
        <p14:creationId xmlns:p14="http://schemas.microsoft.com/office/powerpoint/2010/main" val="15248307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73B05A800AE148B77C71D2782A98BF" ma:contentTypeVersion="18" ma:contentTypeDescription="Create a new document." ma:contentTypeScope="" ma:versionID="e94ae76a6a38fd3331977c4ea0810d45">
  <xsd:schema xmlns:xsd="http://www.w3.org/2001/XMLSchema" xmlns:xs="http://www.w3.org/2001/XMLSchema" xmlns:p="http://schemas.microsoft.com/office/2006/metadata/properties" xmlns:ns2="d035680f-eec7-48fd-b81b-6b3cdae449b9" xmlns:ns3="d327503e-a9c7-48cf-a068-7dfb64a71950" targetNamespace="http://schemas.microsoft.com/office/2006/metadata/properties" ma:root="true" ma:fieldsID="c16b890e727bd932000a6f610c6f5941" ns2:_="" ns3:_="">
    <xsd:import namespace="d035680f-eec7-48fd-b81b-6b3cdae449b9"/>
    <xsd:import namespace="d327503e-a9c7-48cf-a068-7dfb64a7195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35680f-eec7-48fd-b81b-6b3cdae449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ec99919-4982-4388-8a64-83a11d2ca21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27503e-a9c7-48cf-a068-7dfb64a7195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70e7b5c-c13a-4e33-b5e3-ed26455e6615}" ma:internalName="TaxCatchAll" ma:showField="CatchAllData" ma:web="d327503e-a9c7-48cf-a068-7dfb64a71950">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035680f-eec7-48fd-b81b-6b3cdae449b9">
      <Terms xmlns="http://schemas.microsoft.com/office/infopath/2007/PartnerControls"/>
    </lcf76f155ced4ddcb4097134ff3c332f>
    <TaxCatchAll xmlns="d327503e-a9c7-48cf-a068-7dfb64a71950" xsi:nil="true"/>
  </documentManagement>
</p:properties>
</file>

<file path=customXml/itemProps1.xml><?xml version="1.0" encoding="utf-8"?>
<ds:datastoreItem xmlns:ds="http://schemas.openxmlformats.org/officeDocument/2006/customXml" ds:itemID="{0B43BC87-0C9A-4D98-8BCF-7972BC758E76}"/>
</file>

<file path=customXml/itemProps2.xml><?xml version="1.0" encoding="utf-8"?>
<ds:datastoreItem xmlns:ds="http://schemas.openxmlformats.org/officeDocument/2006/customXml" ds:itemID="{3A88C713-2ECB-4220-B0A5-1842D21F3132}"/>
</file>

<file path=customXml/itemProps3.xml><?xml version="1.0" encoding="utf-8"?>
<ds:datastoreItem xmlns:ds="http://schemas.openxmlformats.org/officeDocument/2006/customXml" ds:itemID="{760219DE-034C-4BEB-A939-2028DEEB54E7}"/>
</file>

<file path=docProps/app.xml><?xml version="1.0" encoding="utf-8"?>
<Properties xmlns="http://schemas.openxmlformats.org/officeDocument/2006/extended-properties" xmlns:vt="http://schemas.openxmlformats.org/officeDocument/2006/docPropsVTypes">
  <Template>Office Theme</Template>
  <TotalTime>219</TotalTime>
  <Words>964</Words>
  <Application>Microsoft Macintosh PowerPoint</Application>
  <PresentationFormat>Širokoúhlá obrazovka</PresentationFormat>
  <Paragraphs>95</Paragraphs>
  <Slides>16</Slides>
  <Notes>15</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16</vt:i4>
      </vt:variant>
    </vt:vector>
  </HeadingPairs>
  <TitlesOfParts>
    <vt:vector size="26" baseType="lpstr">
      <vt:lpstr>Arial</vt:lpstr>
      <vt:lpstr>Calibri</vt:lpstr>
      <vt:lpstr>Calibri Light</vt:lpstr>
      <vt:lpstr>Montserrat</vt:lpstr>
      <vt:lpstr>Montserrat Light</vt:lpstr>
      <vt:lpstr>Montserrat Medium</vt:lpstr>
      <vt:lpstr>Montserrat SemiBold</vt:lpstr>
      <vt:lpstr>Myriad Pro</vt:lpstr>
      <vt:lpstr>Open Sans</vt:lpstr>
      <vt:lpstr>Office Theme</vt:lpstr>
      <vt:lpstr>EUROPARC Federation</vt:lpstr>
      <vt:lpstr>Prezentace aplikace PowerPoint</vt:lpstr>
      <vt:lpstr>European (Bio)Diversity</vt:lpstr>
      <vt:lpstr>Practice Versus Research?</vt:lpstr>
      <vt:lpstr>Evidence and Guides Mainly Available</vt:lpstr>
      <vt:lpstr>Practice + Research + Local Knowledge</vt:lpstr>
      <vt:lpstr>Practice + Research + Local Knowledge</vt:lpstr>
      <vt:lpstr>Adaptive Management Approach</vt:lpstr>
      <vt:lpstr>Why Adaptive Approach?</vt:lpstr>
      <vt:lpstr>Main Challenges</vt:lpstr>
      <vt:lpstr>Main Challenges</vt:lpstr>
      <vt:lpstr>Strategic Challenges</vt:lpstr>
      <vt:lpstr>To Conclude</vt:lpstr>
      <vt:lpstr>To Propose</vt:lpstr>
      <vt:lpstr>EUROPARC</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comms</dc:creator>
  <cp:lastModifiedBy>Michael Hosek</cp:lastModifiedBy>
  <cp:revision>56</cp:revision>
  <dcterms:created xsi:type="dcterms:W3CDTF">2017-02-03T07:04:06Z</dcterms:created>
  <dcterms:modified xsi:type="dcterms:W3CDTF">2024-11-09T14:12:58Z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0x0101002273B05A800AE148B77C71D2782A98BF</vt:lpwstr>
  </property>
</Properties>
</file>