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</p:sldMasterIdLst>
  <p:notesMasterIdLst>
    <p:notesMasterId r:id="rId21"/>
  </p:notesMasterIdLst>
  <p:sldIdLst>
    <p:sldId id="279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9" r:id="rId14"/>
    <p:sldId id="302" r:id="rId15"/>
    <p:sldId id="303" r:id="rId16"/>
    <p:sldId id="304" r:id="rId17"/>
    <p:sldId id="305" r:id="rId18"/>
    <p:sldId id="306" r:id="rId19"/>
    <p:sldId id="307" r:id="rId20"/>
  </p:sldIdLst>
  <p:sldSz cx="12192000" cy="6858000"/>
  <p:notesSz cx="6951663" cy="100822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30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F7FF8-9881-4F2F-9324-5886AF31581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60475"/>
            <a:ext cx="6046787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851400"/>
            <a:ext cx="5561013" cy="397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77388"/>
            <a:ext cx="30130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9577388"/>
            <a:ext cx="30130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5658-77D3-43DB-984B-4F4DA995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A2510-4A18-920E-E8C6-9F9B9220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B6E47-0931-3E9A-4DAB-1EB1903FD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FDE14-91EB-26C0-6A65-BCC30C974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E8351-209E-AA64-2209-149B76DA3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2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73CD3-3490-FFAB-9D8E-0E2807CB3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2176A-9495-EE98-83ED-328D75117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943CF-70CD-0CEA-CE00-B2CFD72AC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90272-6A3B-A7E4-D336-B09F0FC4C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3BE6C-465B-23BD-D205-3E6388BEC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A061A-360B-45C0-25E1-CEB388CC7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9CAD8-5BA6-749F-D5FF-BE22325CD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AF7C2-325A-F9BB-C29E-04EEE076F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FF9C-3F4C-7B50-30A2-8E22F8DA6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38BE0-3F5A-CED7-962F-9598C6B04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9B653-48AD-80B4-12A8-60D28ACB0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E88CF-5491-DEC7-392C-32B99236E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6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62952-E870-A51A-5D9D-21E74D1B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52C8B-E34E-0803-C1A2-877E47607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221D0-B83A-FAEB-EDDD-629558629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FC212-AE34-B6B3-1143-BC23631B3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3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D614-7915-BE04-ECA1-699250271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5A3DF-AE3C-0F5E-70E8-E546DEBDE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D5A5D-91CA-85AC-C369-24214A6CE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65234-C723-F9DE-9D66-7A8B64005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15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770C-97FC-6596-A21B-83D9ACED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45B41-021D-DEE7-337D-786364843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6038D-BDE5-022E-7EE7-DB7E9A753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FA23A-1DF5-774C-F1A3-801CBD779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3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39440-9D2A-3343-A8DE-E4A3D1D7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8A825-F063-1D26-9BDD-2EDC58DDE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BB5D4-1CCE-01EC-047D-89B0F4EA8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FA90B-594A-D2E6-3093-576259C5C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0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B971-DFB2-C133-3C58-1FB34972C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49477-EC6B-4D40-D2AA-7ADB55598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2475F-BB8D-ECE2-23EB-EB4717B34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A1227-238B-D49A-170D-5DD538172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8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3971-B298-366F-9736-55404509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DAFAFE-AD9E-9482-C043-48D05A895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D65DF-7AA8-1BB0-3880-744E64D91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D6A-C179-E70E-3204-F2CA370F9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1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3CD92-512A-CD8F-5641-9E40BAAB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8646C-AD34-1040-3D08-B7177D793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EDFFB-27CF-253D-0920-F474A9B9C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190-3FA9-F3A0-0B61-E7F462B1B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16FA-1CEE-D660-829C-D610BF7B0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A9020-6712-B51D-B7B4-FA41BF19B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CBDA5-5474-E3BF-3212-47CA3F6FB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8EE46-DB77-A86C-D2B1-FE53AF5FB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7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AC6C-1CE8-F0C1-CF23-D6DB34F6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21A07-8183-AA91-5ED1-8B2DC30F4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CA050-7CCD-B9BF-8C57-92B2EFED4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34CD8-9904-0D03-F2FE-0F1CF7CC5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4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E6B4-7A2A-0FBE-49F8-AC180BC9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AD2F0-0F76-7081-BA28-ACE830B24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7AF79-54FD-6636-5E38-967BD0A12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293B6-718D-7664-5743-DD2D0CFA5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3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C116B-961A-CA33-549D-FC4308740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032A1F-F44B-39C7-B3B8-F7827722B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E0B43-21E1-8657-F7FD-2E178761D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87707-E902-27F5-7465-FA84982EA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5658-77D3-43DB-984B-4F4DA99577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896001-8A67-4549-9BBC-F07A481134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6056F9-7DDA-42DA-8622-C79A189F9C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2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553B6D-5571-B78F-AEDA-26828D3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CD87AD-DF18-292A-5783-35510696B92C}"/>
              </a:ext>
            </a:extLst>
          </p:cNvPr>
          <p:cNvSpPr txBox="1">
            <a:spLocks/>
          </p:cNvSpPr>
          <p:nvPr/>
        </p:nvSpPr>
        <p:spPr>
          <a:xfrm>
            <a:off x="881743" y="1770481"/>
            <a:ext cx="10733314" cy="1225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603020202020204" pitchFamily="34" charset="0"/>
              </a:rPr>
              <a:t>Strictly protected areas in Romania</a:t>
            </a:r>
            <a:br>
              <a:rPr lang="ro-RO" b="1" dirty="0">
                <a:latin typeface="Trebuchet MS" panose="020B0603020202020204" pitchFamily="34" charset="0"/>
              </a:rPr>
            </a:br>
            <a:r>
              <a:rPr lang="ro-RO" b="1" dirty="0">
                <a:latin typeface="Trebuchet MS" panose="020B0603020202020204" pitchFamily="34" charset="0"/>
              </a:rPr>
              <a:t>- </a:t>
            </a:r>
            <a:r>
              <a:rPr lang="en-US" b="1" dirty="0">
                <a:latin typeface="Trebuchet MS" panose="020B0603020202020204" pitchFamily="34" charset="0"/>
              </a:rPr>
              <a:t>state of play</a:t>
            </a:r>
            <a:r>
              <a:rPr lang="ro-RO" b="1" dirty="0">
                <a:latin typeface="Trebuchet MS" panose="020B0603020202020204" pitchFamily="34" charset="0"/>
              </a:rPr>
              <a:t> -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C96DEA8-1500-5B1B-E432-E481191BF8DA}"/>
              </a:ext>
            </a:extLst>
          </p:cNvPr>
          <p:cNvSpPr txBox="1">
            <a:spLocks/>
          </p:cNvSpPr>
          <p:nvPr/>
        </p:nvSpPr>
        <p:spPr>
          <a:xfrm>
            <a:off x="2712254" y="4287970"/>
            <a:ext cx="7702953" cy="7412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rebuchet MS" panose="020B0603020202020204" pitchFamily="34" charset="0"/>
              </a:rPr>
              <a:t>MINISTRY OF ENVIRONMENT, WATERS AND FORESTS</a:t>
            </a:r>
          </a:p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GENERAL BIODIVERSITY DIRECTORATE</a:t>
            </a:r>
            <a:r>
              <a:rPr lang="ro-RO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>
                <a:latin typeface="Trebuchet MS" panose="020B0603020202020204" pitchFamily="34" charset="0"/>
              </a:rPr>
              <a:t>- NATURAL PROTECTED SERVICE</a:t>
            </a:r>
          </a:p>
        </p:txBody>
      </p:sp>
    </p:spTree>
    <p:extLst>
      <p:ext uri="{BB962C8B-B14F-4D97-AF65-F5344CB8AC3E}">
        <p14:creationId xmlns:p14="http://schemas.microsoft.com/office/powerpoint/2010/main" val="22435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29AE-C0E3-FF28-2775-294B8BF3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937CC-2335-AAED-135E-1FC539A1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704"/>
            <a:ext cx="12192000" cy="1225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6999D-AB15-0224-E6FB-67D2A4E525BD}"/>
              </a:ext>
            </a:extLst>
          </p:cNvPr>
          <p:cNvSpPr txBox="1"/>
          <p:nvPr/>
        </p:nvSpPr>
        <p:spPr>
          <a:xfrm>
            <a:off x="395187" y="1027722"/>
            <a:ext cx="5782093" cy="449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Examples:</a:t>
            </a:r>
          </a:p>
          <a:p>
            <a:endParaRPr lang="en-US" sz="2000" b="1" dirty="0">
              <a:latin typeface="Trebuchet MS" panose="020B0603020202020204" pitchFamily="34" charset="0"/>
            </a:endParaRPr>
          </a:p>
          <a:p>
            <a:r>
              <a:rPr lang="en-US" sz="2000" b="1" dirty="0">
                <a:latin typeface="Trebuchet MS" panose="020B0603020202020204" pitchFamily="34" charset="0"/>
              </a:rPr>
              <a:t>Wetlands of international importance </a:t>
            </a:r>
            <a:r>
              <a:rPr lang="en-US" sz="2000" dirty="0">
                <a:latin typeface="Trebuchet MS" panose="020B0603020202020204" pitchFamily="34" charset="0"/>
              </a:rPr>
              <a:t>(20 R</a:t>
            </a:r>
            <a:r>
              <a:rPr lang="ro-RO" sz="2000" dirty="0" err="1">
                <a:latin typeface="Trebuchet MS" panose="020B0603020202020204" pitchFamily="34" charset="0"/>
              </a:rPr>
              <a:t>amsar</a:t>
            </a:r>
            <a:r>
              <a:rPr lang="en-US" sz="2000" dirty="0">
                <a:latin typeface="Trebuchet MS" panose="020B0603020202020204" pitchFamily="34" charset="0"/>
              </a:rPr>
              <a:t> sites):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with complex ecological functions;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a refuge for many species of fauna and flora and breeding, feeding and wintering sites for aquatic and semi-aquatic fauna species.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latin typeface="Trebuchet MS" panose="020B0603020202020204" pitchFamily="34" charset="0"/>
              </a:rPr>
              <a:t>a</a:t>
            </a:r>
            <a:r>
              <a:rPr lang="en-US" sz="2000" dirty="0" err="1">
                <a:latin typeface="Trebuchet MS" panose="020B0603020202020204" pitchFamily="34" charset="0"/>
              </a:rPr>
              <a:t>ll</a:t>
            </a:r>
            <a:r>
              <a:rPr lang="en-US" sz="2000" dirty="0">
                <a:latin typeface="Trebuchet MS" panose="020B0603020202020204" pitchFamily="34" charset="0"/>
              </a:rPr>
              <a:t> priority peat bogs habitats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>
                <a:latin typeface="Trebuchet MS" panose="020B0603020202020204" pitchFamily="34" charset="0"/>
              </a:rPr>
              <a:t>t</a:t>
            </a:r>
            <a:r>
              <a:rPr lang="en-US" sz="2000" dirty="0">
                <a:latin typeface="Trebuchet MS" panose="020B0603020202020204" pitchFamily="34" charset="0"/>
              </a:rPr>
              <a:t>he freshwaters ecosystems in good ecological status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22E91-0670-2AD1-85BE-505707F03797}"/>
              </a:ext>
            </a:extLst>
          </p:cNvPr>
          <p:cNvSpPr txBox="1"/>
          <p:nvPr/>
        </p:nvSpPr>
        <p:spPr>
          <a:xfrm>
            <a:off x="623787" y="381391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Identification Methodology for SP areas</a:t>
            </a:r>
            <a:r>
              <a:rPr lang="ro-RO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 (4)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pic>
        <p:nvPicPr>
          <p:cNvPr id="6" name="Picture 5" descr="A river running through a grassy area&#10;&#10;Description automatically generated">
            <a:extLst>
              <a:ext uri="{FF2B5EF4-FFF2-40B4-BE49-F238E27FC236}">
                <a16:creationId xmlns:a16="http://schemas.microsoft.com/office/drawing/2014/main" id="{FB1F43E3-FF5B-BB59-3FBC-375094757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01" y="1543366"/>
            <a:ext cx="5962228" cy="33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1517-D2A8-AB15-18DB-32CCC52F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13D3-A36A-28ED-1C2A-F2E294754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704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93950-DEFF-820E-8637-39E95EC0649E}"/>
              </a:ext>
            </a:extLst>
          </p:cNvPr>
          <p:cNvSpPr txBox="1"/>
          <p:nvPr/>
        </p:nvSpPr>
        <p:spPr>
          <a:xfrm>
            <a:off x="623787" y="381391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Data form for SP areas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51284-621B-CABB-E1AA-08EC866D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7" y="1321571"/>
            <a:ext cx="2950275" cy="401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F34D4-8430-0002-DE9D-1D1161E0A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493" y="1321570"/>
            <a:ext cx="2617621" cy="4022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9182E-8291-14E1-9C21-3BBDB3E22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545" y="1316225"/>
            <a:ext cx="3170001" cy="4017283"/>
          </a:xfrm>
          <a:prstGeom prst="rect">
            <a:avLst/>
          </a:prstGeom>
        </p:spPr>
      </p:pic>
      <p:pic>
        <p:nvPicPr>
          <p:cNvPr id="9" name="Picture 8" descr="Silhouettes of people talking and talking with speech bubbles">
            <a:extLst>
              <a:ext uri="{FF2B5EF4-FFF2-40B4-BE49-F238E27FC236}">
                <a16:creationId xmlns:a16="http://schemas.microsoft.com/office/drawing/2014/main" id="{93174955-8B21-6F8F-3E18-E3DB2A7E1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88" y="4108212"/>
            <a:ext cx="3512512" cy="15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7615-7AE5-CB34-927A-7F6BB1BC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372C7-A937-A4AD-4E73-1FBA54AC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704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109FAD-D2F9-297F-6AF3-E437CD642D9C}"/>
              </a:ext>
            </a:extLst>
          </p:cNvPr>
          <p:cNvSpPr txBox="1"/>
          <p:nvPr/>
        </p:nvSpPr>
        <p:spPr>
          <a:xfrm>
            <a:off x="623787" y="381391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Possible activities in strictly protected areas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732E0-5FF3-D0A0-5442-9C96A09902CA}"/>
              </a:ext>
            </a:extLst>
          </p:cNvPr>
          <p:cNvSpPr txBox="1"/>
          <p:nvPr/>
        </p:nvSpPr>
        <p:spPr>
          <a:xfrm>
            <a:off x="329147" y="869039"/>
            <a:ext cx="6899693" cy="4652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Restoration </a:t>
            </a:r>
            <a:r>
              <a:rPr lang="ro-RO" sz="2000" dirty="0">
                <a:latin typeface="Trebuchet MS" panose="020B0603020202020204" pitchFamily="34" charset="0"/>
              </a:rPr>
              <a:t>of </a:t>
            </a:r>
            <a:r>
              <a:rPr lang="en-US" sz="2000" dirty="0">
                <a:latin typeface="Trebuchet MS" panose="020B0603020202020204" pitchFamily="34" charset="0"/>
              </a:rPr>
              <a:t>degraded land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Invasive alien species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Natural disaster prevention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Minimum interventions (special conservation works) </a:t>
            </a:r>
            <a:r>
              <a:rPr lang="en-GB" sz="2000" dirty="0">
                <a:latin typeface="Trebuchet MS" panose="020B0603020202020204" pitchFamily="34" charset="0"/>
              </a:rPr>
              <a:t>- in the forest ecosystems 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Grazing/ mowing with limited measures in grassland 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GB" sz="2000" dirty="0">
                <a:latin typeface="Trebuchet MS" panose="020B0603020202020204" pitchFamily="34" charset="0"/>
              </a:rPr>
              <a:t>to keep the integrity of the </a:t>
            </a:r>
            <a:r>
              <a:rPr lang="en-US" sz="2000" dirty="0">
                <a:latin typeface="Trebuchet MS" panose="020B0603020202020204" pitchFamily="34" charset="0"/>
              </a:rPr>
              <a:t>ecosystems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Scientific research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Recreation</a:t>
            </a:r>
            <a:r>
              <a:rPr lang="ro-RO" sz="2000" dirty="0">
                <a:latin typeface="Trebuchet MS" panose="020B0603020202020204" pitchFamily="34" charset="0"/>
              </a:rPr>
              <a:t>/</a:t>
            </a:r>
            <a:r>
              <a:rPr lang="ro-RO" sz="2000" dirty="0" err="1">
                <a:latin typeface="Trebuchet MS" panose="020B0603020202020204" pitchFamily="34" charset="0"/>
              </a:rPr>
              <a:t>ecotourism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(without infrastructure development)</a:t>
            </a:r>
            <a:endParaRPr lang="ro-RO" sz="2000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A person standing next to a stack of hay&#10;&#10;Description automatically generated">
            <a:extLst>
              <a:ext uri="{FF2B5EF4-FFF2-40B4-BE49-F238E27FC236}">
                <a16:creationId xmlns:a16="http://schemas.microsoft.com/office/drawing/2014/main" id="{002143E1-4484-A350-26C0-30EB0439F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02" y="1630681"/>
            <a:ext cx="4826226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F5DF5-7305-7C4C-71BC-8A958C249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588F1-8522-9EF0-AA27-F5C77B1F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62FFD-FD2B-352A-311D-F46642EBBAF3}"/>
              </a:ext>
            </a:extLst>
          </p:cNvPr>
          <p:cNvSpPr txBox="1"/>
          <p:nvPr/>
        </p:nvSpPr>
        <p:spPr>
          <a:xfrm>
            <a:off x="623787" y="381391"/>
            <a:ext cx="9031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SWOT analysis (1)</a:t>
            </a:r>
            <a:endParaRPr lang="en-US" sz="3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AD2E4-6754-962E-6FC9-F50493E5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20511"/>
              </p:ext>
            </p:extLst>
          </p:nvPr>
        </p:nvGraphicFramePr>
        <p:xfrm>
          <a:off x="391885" y="1746179"/>
          <a:ext cx="11604172" cy="271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086">
                  <a:extLst>
                    <a:ext uri="{9D8B030D-6E8A-4147-A177-3AD203B41FA5}">
                      <a16:colId xmlns:a16="http://schemas.microsoft.com/office/drawing/2014/main" val="574308853"/>
                    </a:ext>
                  </a:extLst>
                </a:gridCol>
                <a:gridCol w="5802086">
                  <a:extLst>
                    <a:ext uri="{9D8B030D-6E8A-4147-A177-3AD203B41FA5}">
                      <a16:colId xmlns:a16="http://schemas.microsoft.com/office/drawing/2014/main" val="216638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Strengths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Weaknesses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7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>
                          <a:latin typeface="Trebuchet MS" panose="020B0603020202020204" pitchFamily="34" charset="0"/>
                        </a:rPr>
                        <a:t>Reach biodiversity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>
                          <a:latin typeface="Trebuchet MS" panose="020B0603020202020204" pitchFamily="34" charset="0"/>
                        </a:rPr>
                        <a:t>Strictly protection in natural and national parks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 err="1">
                          <a:latin typeface="Trebuchet MS" panose="020B0603020202020204" pitchFamily="34" charset="0"/>
                        </a:rPr>
                        <a:t>Virgine</a:t>
                      </a:r>
                      <a:r>
                        <a:rPr lang="en-GB" sz="2000" dirty="0">
                          <a:latin typeface="Trebuchet MS" panose="020B0603020202020204" pitchFamily="34" charset="0"/>
                        </a:rPr>
                        <a:t> and quasi - </a:t>
                      </a:r>
                      <a:r>
                        <a:rPr lang="en-GB" sz="2000" dirty="0" err="1">
                          <a:latin typeface="Trebuchet MS" panose="020B0603020202020204" pitchFamily="34" charset="0"/>
                        </a:rPr>
                        <a:t>virgine</a:t>
                      </a:r>
                      <a:r>
                        <a:rPr lang="en-GB" sz="2000" dirty="0">
                          <a:latin typeface="Trebuchet MS" panose="020B0603020202020204" pitchFamily="34" charset="0"/>
                        </a:rPr>
                        <a:t> forests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dirty="0">
                          <a:latin typeface="Trebuchet MS" panose="020B0603020202020204" pitchFamily="34" charset="0"/>
                        </a:rPr>
                        <a:t>Target will not be reach only with the non intervention regime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5 biogeographical regions: Target could not be reached in some regions (e.g. </a:t>
                      </a:r>
                      <a:r>
                        <a:rPr lang="en-GB" sz="2000" b="0" dirty="0" err="1">
                          <a:latin typeface="Trebuchet MS" panose="020B0603020202020204" pitchFamily="34" charset="0"/>
                        </a:rPr>
                        <a:t>steppic</a:t>
                      </a: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o-RO" sz="2000" dirty="0">
                          <a:latin typeface="Trebuchet MS" panose="020B0603020202020204" pitchFamily="34" charset="0"/>
                        </a:rPr>
                        <a:t>D</a:t>
                      </a:r>
                      <a:r>
                        <a:rPr lang="en-GB" sz="2000" dirty="0" err="1">
                          <a:latin typeface="Trebuchet MS" panose="020B0603020202020204" pitchFamily="34" charset="0"/>
                        </a:rPr>
                        <a:t>iverse</a:t>
                      </a:r>
                      <a:r>
                        <a:rPr lang="en-GB" sz="2000" dirty="0">
                          <a:latin typeface="Trebuchet MS" panose="020B0603020202020204" pitchFamily="34" charset="0"/>
                        </a:rPr>
                        <a:t> land ownership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2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6A3D1-6AD1-60D0-257B-2CBE52F59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239DE-95EB-A4BB-6287-08B67DE7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B7F93-B53F-9040-FFE5-612B61CF126F}"/>
              </a:ext>
            </a:extLst>
          </p:cNvPr>
          <p:cNvSpPr txBox="1"/>
          <p:nvPr/>
        </p:nvSpPr>
        <p:spPr>
          <a:xfrm>
            <a:off x="623787" y="381391"/>
            <a:ext cx="9031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SWOT analysis (2)</a:t>
            </a:r>
            <a:endParaRPr lang="en-US" sz="3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813991-712E-58F0-124A-B3C8FD32D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40638"/>
              </p:ext>
            </p:extLst>
          </p:nvPr>
        </p:nvGraphicFramePr>
        <p:xfrm>
          <a:off x="293914" y="1515668"/>
          <a:ext cx="11604172" cy="363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086">
                  <a:extLst>
                    <a:ext uri="{9D8B030D-6E8A-4147-A177-3AD203B41FA5}">
                      <a16:colId xmlns:a16="http://schemas.microsoft.com/office/drawing/2014/main" val="574308853"/>
                    </a:ext>
                  </a:extLst>
                </a:gridCol>
                <a:gridCol w="5802086">
                  <a:extLst>
                    <a:ext uri="{9D8B030D-6E8A-4147-A177-3AD203B41FA5}">
                      <a16:colId xmlns:a16="http://schemas.microsoft.com/office/drawing/2014/main" val="216638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Opportunities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Threats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5 biogeographical regions: Target could be reached in some regions (e.g. alpine)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Possibility to designate SP areas with minimum intervention for the conservation purpose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SP (the restoration areas) could contribute to the 20% Target restoration (Restoration  Plan)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Disagreement of landowners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Lack of understanding of the purpose or necessity for strictly protected areas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Lack of compensations for landowners affected by the restrictive regime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Trebuchet MS" panose="020B0603020202020204" pitchFamily="34" charset="0"/>
                        </a:rPr>
                        <a:t> Lack of political will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0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B8556-1503-B5FA-7A8C-9C2EBE9D9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BFCB80-6B99-DA49-6A08-754E2D54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704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474C1-D67E-5052-539F-FA021C47DE4E}"/>
              </a:ext>
            </a:extLst>
          </p:cNvPr>
          <p:cNvSpPr txBox="1"/>
          <p:nvPr/>
        </p:nvSpPr>
        <p:spPr>
          <a:xfrm>
            <a:off x="623787" y="381391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Questions pending</a:t>
            </a:r>
            <a:endParaRPr lang="en-US" sz="36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16CB4C-70AE-31C0-1B58-63F06F94BEF9}"/>
              </a:ext>
            </a:extLst>
          </p:cNvPr>
          <p:cNvSpPr txBox="1">
            <a:spLocks/>
          </p:cNvSpPr>
          <p:nvPr/>
        </p:nvSpPr>
        <p:spPr>
          <a:xfrm>
            <a:off x="673254" y="1639824"/>
            <a:ext cx="10845492" cy="28279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b="1" dirty="0">
                <a:latin typeface="Trebuchet MS" panose="020B0603020202020204" pitchFamily="34" charset="0"/>
              </a:rPr>
              <a:t>1. Would EU support some financial compensations for landowners if their land will become strictly protected area 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b="1" dirty="0">
              <a:latin typeface="Trebuchet MS" panose="020B06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GB" b="1" dirty="0">
                <a:latin typeface="Trebuchet MS" panose="020B0603020202020204" pitchFamily="34" charset="0"/>
              </a:rPr>
              <a:t>2. Could some specific OECM areas be included as strictly protected areas, especially in non-forest areas</a:t>
            </a:r>
            <a:r>
              <a:rPr lang="ro-RO" b="1" dirty="0">
                <a:latin typeface="Trebuchet MS" panose="020B0603020202020204" pitchFamily="34" charset="0"/>
              </a:rPr>
              <a:t> ?</a:t>
            </a:r>
            <a:endParaRPr lang="en-GB" b="1" dirty="0">
              <a:latin typeface="Trebuchet MS" panose="020B06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GB" b="1" dirty="0">
              <a:latin typeface="Trebuchet MS" panose="020B06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GB" b="1" dirty="0">
                <a:latin typeface="Trebuchet MS" panose="020B0603020202020204" pitchFamily="34" charset="0"/>
              </a:rPr>
              <a:t>3. Land enrolled in </a:t>
            </a:r>
            <a:r>
              <a:rPr lang="en-GB" b="1" dirty="0" err="1">
                <a:latin typeface="Trebuchet MS" panose="020B0603020202020204" pitchFamily="34" charset="0"/>
              </a:rPr>
              <a:t>Agro</a:t>
            </a:r>
            <a:r>
              <a:rPr lang="en-GB" b="1" dirty="0">
                <a:latin typeface="Trebuchet MS" panose="020B0603020202020204" pitchFamily="34" charset="0"/>
              </a:rPr>
              <a:t>/</a:t>
            </a:r>
            <a:r>
              <a:rPr lang="en-GB" b="1" dirty="0" err="1">
                <a:latin typeface="Trebuchet MS" panose="020B0603020202020204" pitchFamily="34" charset="0"/>
              </a:rPr>
              <a:t>silvo</a:t>
            </a:r>
            <a:r>
              <a:rPr lang="en-GB" b="1" dirty="0">
                <a:latin typeface="Trebuchet MS" panose="020B0603020202020204" pitchFamily="34" charset="0"/>
              </a:rPr>
              <a:t> environmental existing voluntary and time limited schemes might be declared as strictly protected areas?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3CC4-D46E-6FB2-2A00-02798DFF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ke in a mountain&#10;&#10;Description automatically generated with medium confidence">
            <a:extLst>
              <a:ext uri="{FF2B5EF4-FFF2-40B4-BE49-F238E27FC236}">
                <a16:creationId xmlns:a16="http://schemas.microsoft.com/office/drawing/2014/main" id="{44C9CCE8-FB23-5A4E-4828-C99F3BF68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1"/>
            <a:ext cx="12200459" cy="6864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BA7523-6C95-4939-A9FA-95FD4D19D6DA}"/>
              </a:ext>
            </a:extLst>
          </p:cNvPr>
          <p:cNvSpPr txBox="1"/>
          <p:nvPr/>
        </p:nvSpPr>
        <p:spPr>
          <a:xfrm>
            <a:off x="5736386" y="0"/>
            <a:ext cx="645561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Thank you for your attention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7B82B-F96C-2C1F-AC57-4629D6964853}"/>
              </a:ext>
            </a:extLst>
          </p:cNvPr>
          <p:cNvSpPr txBox="1"/>
          <p:nvPr/>
        </p:nvSpPr>
        <p:spPr>
          <a:xfrm>
            <a:off x="8466745" y="5657671"/>
            <a:ext cx="373371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Ramona </a:t>
            </a:r>
            <a:r>
              <a:rPr lang="en-US" dirty="0" err="1">
                <a:latin typeface="Trebuchet MS" panose="020B0603020202020204" pitchFamily="34" charset="0"/>
              </a:rPr>
              <a:t>Zotta</a:t>
            </a:r>
            <a:r>
              <a:rPr lang="en-US" dirty="0">
                <a:latin typeface="Trebuchet MS" panose="020B0603020202020204" pitchFamily="34" charset="0"/>
              </a:rPr>
              <a:t>- Cher</a:t>
            </a:r>
            <a:r>
              <a:rPr lang="ro-RO" dirty="0" err="1">
                <a:latin typeface="Trebuchet MS" panose="020B0603020202020204" pitchFamily="34" charset="0"/>
              </a:rPr>
              <a:t>ăs</a:t>
            </a:r>
            <a:r>
              <a:rPr lang="en-US" dirty="0">
                <a:latin typeface="Trebuchet MS" panose="020B0603020202020204" pitchFamily="34" charset="0"/>
              </a:rPr>
              <a:t>cu</a:t>
            </a:r>
            <a:endParaRPr lang="ro-RO" dirty="0">
              <a:latin typeface="Trebuchet MS" panose="020B0603020202020204" pitchFamily="34" charset="0"/>
            </a:endParaRPr>
          </a:p>
          <a:p>
            <a:r>
              <a:rPr lang="ro-RO" dirty="0">
                <a:latin typeface="Trebuchet MS" panose="020B0603020202020204" pitchFamily="34" charset="0"/>
              </a:rPr>
              <a:t>Anca </a:t>
            </a:r>
            <a:r>
              <a:rPr lang="ro-RO" dirty="0" err="1">
                <a:latin typeface="Trebuchet MS" panose="020B0603020202020204" pitchFamily="34" charset="0"/>
              </a:rPr>
              <a:t>Căciunaș</a:t>
            </a:r>
            <a:endParaRPr lang="ro-RO" dirty="0">
              <a:latin typeface="Trebuchet MS" panose="020B0603020202020204" pitchFamily="34" charset="0"/>
            </a:endParaRPr>
          </a:p>
          <a:p>
            <a:r>
              <a:rPr lang="ro-RO" dirty="0">
                <a:latin typeface="Trebuchet MS" panose="020B0603020202020204" pitchFamily="34" charset="0"/>
              </a:rPr>
              <a:t>John Smaranda</a:t>
            </a:r>
          </a:p>
          <a:p>
            <a:r>
              <a:rPr lang="ro-RO" dirty="0">
                <a:latin typeface="Trebuchet MS" panose="020B0603020202020204" pitchFamily="34" charset="0"/>
              </a:rPr>
              <a:t>E-mail: biodiversitate@mmediu.ro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8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87164-E907-8D12-4B8D-D6CA7C2B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CB73A-9073-A9A3-DCAA-61ED921BF6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788" y="1300108"/>
            <a:ext cx="11209105" cy="41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ro-RO" sz="2400" b="1" dirty="0">
                <a:solidFill>
                  <a:srgbClr val="333333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Romanian Government Programme: 10% strictly protection (SP)</a:t>
            </a:r>
          </a:p>
          <a:p>
            <a:pPr marL="0" indent="0">
              <a:buNone/>
            </a:pPr>
            <a:endParaRPr lang="ro-RO" sz="2400" b="1" dirty="0">
              <a:solidFill>
                <a:srgbClr val="333333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o-RO" sz="2400" b="1" dirty="0">
                <a:solidFill>
                  <a:srgbClr val="333333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National Forest Strategy: 10%  of forest area strictly protected </a:t>
            </a:r>
          </a:p>
          <a:p>
            <a:pPr marL="0" indent="0">
              <a:buNone/>
            </a:pPr>
            <a:endParaRPr lang="ro-RO" sz="2400" b="1" dirty="0">
              <a:solidFill>
                <a:srgbClr val="333333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o-RO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 On going NPRR project (</a:t>
            </a:r>
            <a:r>
              <a:rPr lang="ro-RO" sz="2400" b="1" dirty="0">
                <a:latin typeface="Trebuchet MS" panose="020B0603020202020204" pitchFamily="34" charset="0"/>
              </a:rPr>
              <a:t>Aug. 2023 - Dec.2025)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2400" b="1" dirty="0">
              <a:solidFill>
                <a:srgbClr val="333333"/>
              </a:solidFill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pPr marL="119063" indent="-119063">
              <a:buNone/>
            </a:pPr>
            <a:r>
              <a:rPr lang="ro-RO" sz="2400" b="1" dirty="0">
                <a:solidFill>
                  <a:srgbClr val="333333"/>
                </a:solidFill>
                <a:highlight>
                  <a:srgbClr val="FFFFFF"/>
                </a:highlight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Study on „Identification of potential non intervention/ strict</a:t>
            </a:r>
            <a:r>
              <a:rPr lang="ro-RO" sz="2400" b="1" dirty="0">
                <a:latin typeface="Trebuchet MS" panose="020B0603020202020204" pitchFamily="34" charset="0"/>
              </a:rPr>
              <a:t>ly</a:t>
            </a:r>
            <a:r>
              <a:rPr lang="en-US" sz="2400" b="1" dirty="0">
                <a:latin typeface="Trebuchet MS" panose="020B0603020202020204" pitchFamily="34" charset="0"/>
              </a:rPr>
              <a:t> protect</a:t>
            </a:r>
            <a:r>
              <a:rPr lang="ro-RO" sz="2400" b="1" dirty="0" err="1">
                <a:latin typeface="Trebuchet MS" panose="020B0603020202020204" pitchFamily="34" charset="0"/>
              </a:rPr>
              <a:t>ed</a:t>
            </a:r>
            <a:r>
              <a:rPr lang="en-US" sz="2400" b="1" dirty="0">
                <a:latin typeface="Trebuchet MS" panose="020B0603020202020204" pitchFamily="34" charset="0"/>
              </a:rPr>
              <a:t> areas in terrestrial and marine natural habitats for the implementation of the European Biodiversity Strategy 2021-2030</a:t>
            </a:r>
            <a:r>
              <a:rPr lang="ro-RO" sz="2400" b="1" dirty="0">
                <a:latin typeface="Trebuchet MS" panose="020B060302020202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959EE-F8F0-2B67-F4DC-94641CB6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20B2E5-5B0B-336B-6172-01A37D94F493}"/>
              </a:ext>
            </a:extLst>
          </p:cNvPr>
          <p:cNvSpPr txBox="1"/>
          <p:nvPr/>
        </p:nvSpPr>
        <p:spPr>
          <a:xfrm>
            <a:off x="623788" y="3813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b="1" dirty="0">
                <a:latin typeface="Trebuchet MS" panose="020B0603020202020204" pitchFamily="34" charset="0"/>
              </a:rPr>
              <a:t>Context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7ECD1-5694-8CC7-DE6B-DBCB233F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5AD12-6555-CA7C-6A7F-87E09F84D2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788" y="1300109"/>
            <a:ext cx="11209105" cy="335897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1" dirty="0">
                <a:latin typeface="Trebuchet MS" panose="020B0603020202020204" pitchFamily="34" charset="0"/>
              </a:rPr>
              <a:t> Analyzing of the existing data (studies, spatial database, projects, legislative  acts, management plans for PAs, forest/pastoral/river management plans)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1" dirty="0">
                <a:latin typeface="Trebuchet MS" panose="020B0603020202020204" pitchFamily="34" charset="0"/>
              </a:rPr>
              <a:t> Elaboration the methodology and criteria for identification of SP areas  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1" dirty="0">
                <a:latin typeface="Trebuchet MS" panose="020B0603020202020204" pitchFamily="34" charset="0"/>
              </a:rPr>
              <a:t> Field research, mapping of the potential SP areas                                              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1" dirty="0">
                <a:latin typeface="Trebuchet MS" panose="020B0603020202020204" pitchFamily="34" charset="0"/>
              </a:rPr>
              <a:t> Consulting of the  stakeholders, landowners for the identified SP areas   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1" dirty="0">
                <a:latin typeface="Trebuchet MS" panose="020B0603020202020204" pitchFamily="34" charset="0"/>
              </a:rPr>
              <a:t> Completing a designation form and spatial data attributes 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1" dirty="0">
                <a:latin typeface="Trebuchet MS" panose="020B0603020202020204" pitchFamily="34" charset="0"/>
              </a:rPr>
              <a:t> Designating  the SP areas by legislative act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D69AF-CEE7-F53C-D060-97C588728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720F1-F286-0DFE-E2AE-3C8B0DE07F58}"/>
              </a:ext>
            </a:extLst>
          </p:cNvPr>
          <p:cNvSpPr txBox="1"/>
          <p:nvPr/>
        </p:nvSpPr>
        <p:spPr>
          <a:xfrm>
            <a:off x="623787" y="381391"/>
            <a:ext cx="9031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Main activities of the project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29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0138D-88C9-67FC-837A-BE41B339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605F05-BC04-769C-C466-1897DD3A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7FF81-3117-DB6A-4608-9EE94CB202DD}"/>
              </a:ext>
            </a:extLst>
          </p:cNvPr>
          <p:cNvSpPr txBox="1"/>
          <p:nvPr/>
        </p:nvSpPr>
        <p:spPr>
          <a:xfrm>
            <a:off x="623787" y="381391"/>
            <a:ext cx="9031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Definition of SP areas and criteria</a:t>
            </a:r>
            <a:endParaRPr lang="en-US" sz="3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568F4C-696B-6CEF-5318-9FD16623C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028"/>
              </p:ext>
            </p:extLst>
          </p:nvPr>
        </p:nvGraphicFramePr>
        <p:xfrm>
          <a:off x="370114" y="1259097"/>
          <a:ext cx="1160417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086">
                  <a:extLst>
                    <a:ext uri="{9D8B030D-6E8A-4147-A177-3AD203B41FA5}">
                      <a16:colId xmlns:a16="http://schemas.microsoft.com/office/drawing/2014/main" val="574308853"/>
                    </a:ext>
                  </a:extLst>
                </a:gridCol>
                <a:gridCol w="5802086">
                  <a:extLst>
                    <a:ext uri="{9D8B030D-6E8A-4147-A177-3AD203B41FA5}">
                      <a16:colId xmlns:a16="http://schemas.microsoft.com/office/drawing/2014/main" val="216638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Definition under Biodiversity Strategy 2030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Definition under National legislation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7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Many strictly protected areas will be non intervention areas (with limited and well-controlled activities that either do not interfere with natural processes or enhance  them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dirty="0"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Areas in which active management sustains or enhances natural processes (ex: limited mowing/grazing of grasslands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dirty="0"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Activities that are necessary for the restoration of the natural values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noProof="0" dirty="0">
                          <a:latin typeface="Trebuchet MS" panose="020B0603020202020204" pitchFamily="34" charset="0"/>
                        </a:rPr>
                        <a:t>SP areas with Non-intervention regime  in the national/natural parks and in Danube Delta Biosphere Reserve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noProof="0" dirty="0"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noProof="0" dirty="0" err="1">
                          <a:latin typeface="Trebuchet MS" panose="020B0603020202020204" pitchFamily="34" charset="0"/>
                        </a:rPr>
                        <a:t>Virgine</a:t>
                      </a:r>
                      <a:r>
                        <a:rPr lang="en-US" sz="2000" noProof="0" dirty="0">
                          <a:latin typeface="Trebuchet MS" panose="020B0603020202020204" pitchFamily="34" charset="0"/>
                        </a:rPr>
                        <a:t> and quasi-</a:t>
                      </a:r>
                      <a:r>
                        <a:rPr lang="en-US" sz="2000" noProof="0" dirty="0" err="1">
                          <a:latin typeface="Trebuchet MS" panose="020B0603020202020204" pitchFamily="34" charset="0"/>
                        </a:rPr>
                        <a:t>virgine</a:t>
                      </a:r>
                      <a:r>
                        <a:rPr lang="en-US" sz="2000" noProof="0" dirty="0">
                          <a:latin typeface="Trebuchet MS" panose="020B0603020202020204" pitchFamily="34" charset="0"/>
                        </a:rPr>
                        <a:t> forests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noProof="0" dirty="0">
                          <a:latin typeface="Trebuchet MS" panose="020B0603020202020204" pitchFamily="34" charset="0"/>
                        </a:rPr>
                        <a:t>UNESCO World Heritage Site Ancient and Primeval Beech Forests of the Carpathians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noProof="0" dirty="0">
                        <a:latin typeface="Trebuchet MS" panose="020B0603020202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noProof="0" dirty="0">
                          <a:latin typeface="Trebuchet MS" panose="020B0603020202020204" pitchFamily="34" charset="0"/>
                        </a:rPr>
                        <a:t>More restrictive regime: no human activities (just researching, ecological education, limited ecotourism)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2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1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2D8A-D592-A72E-54E5-F6BD3EC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7EBE3-4CF3-081A-7C57-02A9482E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CA7DDF-0D0B-92CC-395A-E9B1B98D6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86" y="40305"/>
            <a:ext cx="7913914" cy="5595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F533C-A561-ABF8-D6B5-508D6C0AAADA}"/>
              </a:ext>
            </a:extLst>
          </p:cNvPr>
          <p:cNvSpPr txBox="1"/>
          <p:nvPr/>
        </p:nvSpPr>
        <p:spPr>
          <a:xfrm>
            <a:off x="195943" y="238617"/>
            <a:ext cx="4362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Strictly protected areas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92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8684C-1CC6-0210-5BAA-F00BF22B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B9CA8-2F90-EED0-9B4E-DA66B5C6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DA0DA-2345-46EB-964F-5A43B3F3C397}"/>
              </a:ext>
            </a:extLst>
          </p:cNvPr>
          <p:cNvSpPr txBox="1"/>
          <p:nvPr/>
        </p:nvSpPr>
        <p:spPr>
          <a:xfrm>
            <a:off x="525448" y="423248"/>
            <a:ext cx="11568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Identification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and designation the SP areas - key principles</a:t>
            </a: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61DF5-805A-13BA-FCDA-CDC33B60D43D}"/>
              </a:ext>
            </a:extLst>
          </p:cNvPr>
          <p:cNvSpPr txBox="1"/>
          <p:nvPr/>
        </p:nvSpPr>
        <p:spPr>
          <a:xfrm>
            <a:off x="525448" y="1069579"/>
            <a:ext cx="113715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Representativeness: </a:t>
            </a:r>
            <a:r>
              <a:rPr lang="en-US" dirty="0">
                <a:latin typeface="Trebuchet MS" panose="020B0603020202020204" pitchFamily="34" charset="0"/>
              </a:rPr>
              <a:t>based on the representative biodiversity values (ecosystems, habitats, species of high conservation value, rare, threatened or endangered species) 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Functionality: </a:t>
            </a:r>
            <a:r>
              <a:rPr lang="en-US" dirty="0">
                <a:latin typeface="Trebuchet MS" panose="020B0603020202020204" pitchFamily="34" charset="0"/>
              </a:rPr>
              <a:t>areas to ensure the functionality of the protected ecosystems and thus the size of the proposed areas is sufficient;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Redundancy </a:t>
            </a:r>
            <a:r>
              <a:rPr lang="en-US" dirty="0">
                <a:latin typeface="Trebuchet MS" panose="020B0603020202020204" pitchFamily="34" charset="0"/>
              </a:rPr>
              <a:t>of criteria elements for SP areas designation. Important biodiversity features should be found in several protected areas to ensure their long-term maintenance;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Connectivity: </a:t>
            </a:r>
            <a:r>
              <a:rPr lang="en-US" dirty="0">
                <a:latin typeface="Trebuchet MS" panose="020B0603020202020204" pitchFamily="34" charset="0"/>
              </a:rPr>
              <a:t>by proposing areas to act as ecological corridors;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Participation: </a:t>
            </a:r>
            <a:r>
              <a:rPr lang="en-US" dirty="0">
                <a:latin typeface="Trebuchet MS" panose="020B0603020202020204" pitchFamily="34" charset="0"/>
              </a:rPr>
              <a:t>the designation of areas to be done in a participatory way, with the involvement of stakeholders/landowners;    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Compatibility </a:t>
            </a:r>
            <a:r>
              <a:rPr lang="en-US" dirty="0">
                <a:latin typeface="Trebuchet MS" panose="020B0603020202020204" pitchFamily="34" charset="0"/>
              </a:rPr>
              <a:t>between the location/spatial extent of the areas and the objectives of major infrastructure national interest or development in general.</a:t>
            </a:r>
          </a:p>
        </p:txBody>
      </p:sp>
    </p:spTree>
    <p:extLst>
      <p:ext uri="{BB962C8B-B14F-4D97-AF65-F5344CB8AC3E}">
        <p14:creationId xmlns:p14="http://schemas.microsoft.com/office/powerpoint/2010/main" val="3182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2DB31-803C-B28A-5945-3C1340319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1F1B9B-2690-7732-D006-E74D25B4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248AE-E5F1-409F-E964-9699B001A781}"/>
              </a:ext>
            </a:extLst>
          </p:cNvPr>
          <p:cNvSpPr txBox="1"/>
          <p:nvPr/>
        </p:nvSpPr>
        <p:spPr>
          <a:xfrm>
            <a:off x="623787" y="381391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Identification Methodology for SP areas</a:t>
            </a:r>
            <a:r>
              <a:rPr lang="ro-RO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 (1)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4C157-897E-C4B2-0F75-35CBFF75D908}"/>
              </a:ext>
            </a:extLst>
          </p:cNvPr>
          <p:cNvSpPr txBox="1">
            <a:spLocks/>
          </p:cNvSpPr>
          <p:nvPr/>
        </p:nvSpPr>
        <p:spPr>
          <a:xfrm>
            <a:off x="667262" y="1253899"/>
            <a:ext cx="11307092" cy="4350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F</a:t>
            </a:r>
            <a:r>
              <a:rPr lang="en-US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orest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 areas: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Strictly protected stands in nature protected areas  (in scientific reserves, areas from natural/national parks)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Virgine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and quasi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virgine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forests (primary and OGFs);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Priority forest habitats, rare, vulnerable, endangered ecosystems: 91E0*,</a:t>
            </a:r>
            <a:r>
              <a:rPr lang="ro-RO" u="sng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91H0* </a:t>
            </a:r>
            <a:endParaRPr lang="en-US" u="sng" dirty="0">
              <a:solidFill>
                <a:schemeClr val="tx1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Forest habitats with high conservation (91AA ,91X0 the habitat is a relict needs active management)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High Conservation Value Forests (Forest Stewardship Council standard).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Forests with special protection functions: protection of springs, reservoirs and sources of mineral and drinking water, forest belts around alpine grasslands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Some of them need active management (low-interventions for conservation purposes)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DD937-00EA-EA9D-7E9E-39ADA63E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3A209-40BC-1420-DC4C-8D28E3320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5752"/>
            <a:ext cx="12192000" cy="12252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CE06-1D15-F35C-8AA1-D4BFAE9ECF1F}"/>
              </a:ext>
            </a:extLst>
          </p:cNvPr>
          <p:cNvSpPr txBox="1">
            <a:spLocks/>
          </p:cNvSpPr>
          <p:nvPr/>
        </p:nvSpPr>
        <p:spPr>
          <a:xfrm>
            <a:off x="715526" y="1800179"/>
            <a:ext cx="10877759" cy="31983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Non-forest SP areas (grasslands, meadows, wetlands, aquatic)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Natura 2000 priority habitats, well conserved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presence of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endemic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, rare, vulnerable, endangered species based on Red lists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ecosystems with good preservation structures and functions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areas ensuring linkages between populations of species through ecological corridors  (to ensure the functionality of their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metapopulations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38130-BD76-8B85-1C7D-EA735A9F7E49}"/>
              </a:ext>
            </a:extLst>
          </p:cNvPr>
          <p:cNvSpPr txBox="1"/>
          <p:nvPr/>
        </p:nvSpPr>
        <p:spPr>
          <a:xfrm>
            <a:off x="623787" y="381391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Identification Methodology for SP areas</a:t>
            </a:r>
            <a:r>
              <a:rPr lang="ro-RO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 (2)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10A12-0022-A8E3-463E-1457FF9F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C2D705-4BC7-3B37-FC19-8AD6ADA1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2704"/>
            <a:ext cx="12192000" cy="1225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E71B53-FEBE-D666-2FFD-50C731810D57}"/>
              </a:ext>
            </a:extLst>
          </p:cNvPr>
          <p:cNvSpPr txBox="1"/>
          <p:nvPr/>
        </p:nvSpPr>
        <p:spPr>
          <a:xfrm>
            <a:off x="139038" y="1105509"/>
            <a:ext cx="4124849" cy="388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rebuchet MS" panose="020B0603020202020204" pitchFamily="34" charset="0"/>
              </a:rPr>
              <a:t>Examples:</a:t>
            </a:r>
          </a:p>
          <a:p>
            <a:pPr algn="just"/>
            <a:endParaRPr lang="en-US" sz="2000" b="1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grasslands with trees (especially </a:t>
            </a:r>
            <a:r>
              <a:rPr lang="en-US" sz="2000" i="1" dirty="0">
                <a:solidFill>
                  <a:schemeClr val="tx1"/>
                </a:solidFill>
                <a:latin typeface="Trebuchet MS" panose="020B0603020202020204" pitchFamily="34" charset="0"/>
              </a:rPr>
              <a:t>Quercus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species)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extensive use meadows and grasslands with </a:t>
            </a:r>
            <a:r>
              <a:rPr lang="en-US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a good conservation status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especially those under traditional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F35E6-A126-A574-8648-49784BB92606}"/>
              </a:ext>
            </a:extLst>
          </p:cNvPr>
          <p:cNvSpPr txBox="1"/>
          <p:nvPr/>
        </p:nvSpPr>
        <p:spPr>
          <a:xfrm>
            <a:off x="288507" y="112358"/>
            <a:ext cx="11394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Identification Methodology for SP areas</a:t>
            </a:r>
            <a:r>
              <a:rPr lang="ro-RO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 (3)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A group of animals grazing on a grassy hill&#10;&#10;Description automatically generated">
            <a:extLst>
              <a:ext uri="{FF2B5EF4-FFF2-40B4-BE49-F238E27FC236}">
                <a16:creationId xmlns:a16="http://schemas.microsoft.com/office/drawing/2014/main" id="{42D3827E-176E-A321-E6EE-CB119F4A7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04" y="758688"/>
            <a:ext cx="4402348" cy="2476321"/>
          </a:xfrm>
          <a:prstGeom prst="rect">
            <a:avLst/>
          </a:prstGeom>
        </p:spPr>
      </p:pic>
      <p:pic>
        <p:nvPicPr>
          <p:cNvPr id="6" name="Picture 5" descr="A grassy field with trees&#10;&#10;Description automatically generated">
            <a:extLst>
              <a:ext uri="{FF2B5EF4-FFF2-40B4-BE49-F238E27FC236}">
                <a16:creationId xmlns:a16="http://schemas.microsoft.com/office/drawing/2014/main" id="{78942472-DF3C-766E-490D-C8E64605F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29" y="3235010"/>
            <a:ext cx="5059680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5680f-eec7-48fd-b81b-6b3cdae449b9">
      <Terms xmlns="http://schemas.microsoft.com/office/infopath/2007/PartnerControls"/>
    </lcf76f155ced4ddcb4097134ff3c332f>
    <TaxCatchAll xmlns="d327503e-a9c7-48cf-a068-7dfb64a719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3B05A800AE148B77C71D2782A98BF" ma:contentTypeVersion="18" ma:contentTypeDescription="Een nieuw document maken." ma:contentTypeScope="" ma:versionID="e8b915aaef8eee50179985b298ac1357">
  <xsd:schema xmlns:xsd="http://www.w3.org/2001/XMLSchema" xmlns:xs="http://www.w3.org/2001/XMLSchema" xmlns:p="http://schemas.microsoft.com/office/2006/metadata/properties" xmlns:ns2="d035680f-eec7-48fd-b81b-6b3cdae449b9" xmlns:ns3="d327503e-a9c7-48cf-a068-7dfb64a71950" targetNamespace="http://schemas.microsoft.com/office/2006/metadata/properties" ma:root="true" ma:fieldsID="be648581f4627340bc12b3a3e66a9dc3" ns2:_="" ns3:_="">
    <xsd:import namespace="d035680f-eec7-48fd-b81b-6b3cdae449b9"/>
    <xsd:import namespace="d327503e-a9c7-48cf-a068-7dfb64a71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5680f-eec7-48fd-b81b-6b3cdae4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7503e-a9c7-48cf-a068-7dfb64a7195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70e7b5c-c13a-4e33-b5e3-ed26455e6615}" ma:internalName="TaxCatchAll" ma:showField="CatchAllData" ma:web="d327503e-a9c7-48cf-a068-7dfb64a71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4C4C13-68CE-4CD6-9DCA-5494B860B8E4}">
  <ds:schemaRefs>
    <ds:schemaRef ds:uri="http://schemas.microsoft.com/office/2006/metadata/properties"/>
    <ds:schemaRef ds:uri="http://schemas.microsoft.com/office/infopath/2007/PartnerControls"/>
    <ds:schemaRef ds:uri="d035680f-eec7-48fd-b81b-6b3cdae449b9"/>
    <ds:schemaRef ds:uri="d327503e-a9c7-48cf-a068-7dfb64a71950"/>
  </ds:schemaRefs>
</ds:datastoreItem>
</file>

<file path=customXml/itemProps2.xml><?xml version="1.0" encoding="utf-8"?>
<ds:datastoreItem xmlns:ds="http://schemas.openxmlformats.org/officeDocument/2006/customXml" ds:itemID="{60897365-96D2-4831-8D90-2D74E9F966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C4EC4E-3483-4830-9BD4-2268F453C7F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1629</TotalTime>
  <Words>1038</Words>
  <Application>Microsoft Office PowerPoint</Application>
  <PresentationFormat>Widescreen</PresentationFormat>
  <Paragraphs>131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 areas</dc:title>
  <dc:creator>Ramona Zotta-Cherascu</dc:creator>
  <cp:lastModifiedBy>Ana Corpade</cp:lastModifiedBy>
  <cp:revision>209</cp:revision>
  <cp:lastPrinted>2015-05-13T13:50:23Z</cp:lastPrinted>
  <dcterms:created xsi:type="dcterms:W3CDTF">2015-05-13T11:42:01Z</dcterms:created>
  <dcterms:modified xsi:type="dcterms:W3CDTF">2024-11-27T13:37:42Z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0x0101002273B05A800AE148B77C71D2782A98BF</vt:lpwstr>
  </property>
  <property fmtid="{D5CDD505-2E9C-101B-9397-08002B2CF9AE}" pid="3" name="MediaServiceImageTags">
    <vt:lpwstr/>
  </property>
</Properties>
</file>