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487" r:id="rId6"/>
    <p:sldId id="507" r:id="rId7"/>
    <p:sldId id="386" r:id="rId8"/>
    <p:sldId id="387" r:id="rId9"/>
    <p:sldId id="500" r:id="rId10"/>
    <p:sldId id="506" r:id="rId11"/>
    <p:sldId id="512" r:id="rId12"/>
    <p:sldId id="513" r:id="rId13"/>
    <p:sldId id="257" r:id="rId14"/>
    <p:sldId id="488" r:id="rId15"/>
    <p:sldId id="502" r:id="rId16"/>
    <p:sldId id="503" r:id="rId17"/>
    <p:sldId id="504" r:id="rId18"/>
    <p:sldId id="514" r:id="rId19"/>
    <p:sldId id="272" r:id="rId20"/>
    <p:sldId id="273" r:id="rId21"/>
    <p:sldId id="338" r:id="rId22"/>
    <p:sldId id="509" r:id="rId23"/>
    <p:sldId id="510" r:id="rId24"/>
    <p:sldId id="511" r:id="rId25"/>
    <p:sldId id="320" r:id="rId26"/>
    <p:sldId id="321" r:id="rId27"/>
    <p:sldId id="322" r:id="rId28"/>
    <p:sldId id="323" r:id="rId29"/>
    <p:sldId id="324" r:id="rId30"/>
    <p:sldId id="458" r:id="rId31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CROIX Sarah" initials="DS" lastIdx="2" clrIdx="0">
    <p:extLst>
      <p:ext uri="{19B8F6BF-5375-455C-9EA6-DF929625EA0E}">
        <p15:presenceInfo xmlns:p15="http://schemas.microsoft.com/office/powerpoint/2012/main" userId="S::sarah.delcroix@spw.wallonie.be::fed529c7-858c-45af-b79b-bb482c6e780d" providerId="AD"/>
      </p:ext>
    </p:extLst>
  </p:cmAuthor>
  <p:cmAuthor id="2" name="Nathalie Guilmin" initials="NG" lastIdx="1" clrIdx="1">
    <p:extLst>
      <p:ext uri="{19B8F6BF-5375-455C-9EA6-DF929625EA0E}">
        <p15:presenceInfo xmlns:p15="http://schemas.microsoft.com/office/powerpoint/2012/main" userId="S::nathalie.guilmin@gov.wallonie.be::07192fba-5f7d-463d-bf04-81a883b4db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86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5EA0E-C59D-4AB4-86BA-D2458B48015D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D0C6B-B413-4C84-BDA7-CAC5532046E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8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ABE6C-EE42-40D0-AAA1-1D4DFA2A0C1A}" type="slidenum">
              <a:rPr lang="fr-FR"/>
              <a:pPr/>
              <a:t>2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8" charset="0"/>
              <a:ea typeface="Geneva" pitchFamily="6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D0C6B-B413-4C84-BDA7-CAC5532046E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657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 will only address here the </a:t>
            </a:r>
            <a:r>
              <a:rPr lang="en-US" sz="1600" dirty="0">
                <a:solidFill>
                  <a:srgbClr val="FF0000"/>
                </a:solidFill>
              </a:rPr>
              <a:t>target 1 on protected areas including 30% PA of which 10 are strictly protected</a:t>
            </a:r>
            <a:r>
              <a:rPr lang="en-US" sz="1600" dirty="0"/>
              <a:t>. Target 2 on the conservation status of degraded habitats and species will be </a:t>
            </a:r>
            <a:r>
              <a:rPr lang="en-US" sz="1600" dirty="0" err="1"/>
              <a:t>developped</a:t>
            </a:r>
            <a:r>
              <a:rPr lang="en-US" sz="1600" dirty="0"/>
              <a:t> here.</a:t>
            </a:r>
            <a:endParaRPr lang="fr-BE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D0C6B-B413-4C84-BDA7-CAC5532046E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96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The </a:t>
            </a:r>
            <a:r>
              <a:rPr lang="fr-BE" dirty="0" err="1"/>
              <a:t>Minister</a:t>
            </a:r>
            <a:r>
              <a:rPr lang="fr-BE" dirty="0"/>
              <a:t> of nature </a:t>
            </a:r>
            <a:r>
              <a:rPr lang="fr-BE" dirty="0" err="1"/>
              <a:t>had</a:t>
            </a:r>
            <a:r>
              <a:rPr lang="fr-BE" dirty="0"/>
              <a:t> </a:t>
            </a:r>
            <a:r>
              <a:rPr lang="fr-BE" dirty="0" err="1"/>
              <a:t>decided</a:t>
            </a:r>
            <a:r>
              <a:rPr lang="fr-BE" dirty="0"/>
              <a:t> the stakeholders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consulted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D0C6B-B413-4C84-BDA7-CAC5532046E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0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37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292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4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476948" cy="288000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5664000"/>
            <a:ext cx="2880000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3840000"/>
            <a:ext cx="9414104" cy="20592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7AB929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0567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20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436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736" y="1200151"/>
            <a:ext cx="4988664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032136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3314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0668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926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2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5986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997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97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7456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2F4FDB-CB9D-472E-984E-FA1619F4BB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56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363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30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8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96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95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318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7BB9-7E97-4CFA-B5BE-DD60B7CAB940}" type="datetimeFigureOut">
              <a:rPr lang="nl-BE" smtClean="0"/>
              <a:t>27/11/2024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7A66-862D-43F1-AD94-A93E9AC245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2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4000"/>
            <a:ext cx="2622528" cy="1166117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9504000" y="288000"/>
            <a:ext cx="2400000" cy="72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600" smtClean="0">
                <a:solidFill>
                  <a:srgbClr val="898989"/>
                </a:solidFill>
              </a:rPr>
              <a:pPr/>
              <a:t>27/11/2024</a:t>
            </a:fld>
            <a:endParaRPr lang="fr-FR" sz="160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600" b="1" smtClean="0">
                <a:solidFill>
                  <a:srgbClr val="898989"/>
                </a:solidFill>
              </a:rPr>
              <a:pPr/>
              <a:t>‹#›</a:t>
            </a:fld>
            <a:endParaRPr lang="fr-FR" sz="1600" b="1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0992000" y="6618000"/>
            <a:ext cx="1200000" cy="240000"/>
          </a:xfrm>
          <a:prstGeom prst="rect">
            <a:avLst/>
          </a:prstGeom>
          <a:solidFill>
            <a:srgbClr val="7AB929"/>
          </a:solidFill>
          <a:ln>
            <a:noFill/>
          </a:ln>
        </p:spPr>
        <p:txBody>
          <a:bodyPr/>
          <a:lstStyle/>
          <a:p>
            <a:endParaRPr lang="fr-FR" sz="2400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6214723"/>
            <a:ext cx="1075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b="1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600" b="1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600" b="1" kern="120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agriculture ressources naturelles environnement</a:t>
            </a:r>
            <a:r>
              <a:rPr lang="fr-FR" sz="1600" b="1">
                <a:solidFill>
                  <a:srgbClr val="7AB929"/>
                </a:solidFill>
                <a:effectLst/>
                <a:latin typeface="Arial"/>
                <a:cs typeface="Arial"/>
              </a:rPr>
              <a:t> </a:t>
            </a:r>
            <a:endParaRPr lang="fr-FR" sz="1600" b="1">
              <a:solidFill>
                <a:srgbClr val="7AB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6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c.europa.eu/environment/nature/index_en.ht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10" y="3836287"/>
            <a:ext cx="11996529" cy="1116713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300" dirty="0"/>
              <a:t>Walloon contribution to the Belgian pledge on the EU BS 2030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Target 1 (PA) state of play</a:t>
            </a:r>
            <a:br>
              <a:rPr lang="fr-BE" dirty="0"/>
            </a:br>
            <a:br>
              <a:rPr lang="fr-BE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AA3D80-1B73-4780-983C-A545570E96DE}"/>
              </a:ext>
            </a:extLst>
          </p:cNvPr>
          <p:cNvSpPr txBox="1">
            <a:spLocks/>
          </p:cNvSpPr>
          <p:nvPr/>
        </p:nvSpPr>
        <p:spPr>
          <a:xfrm>
            <a:off x="2771775" y="2577871"/>
            <a:ext cx="7133194" cy="665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Terrestrial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biogeographical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BE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seminars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Strictly Protected Areas, Brussels, 12-13 November 2024</a:t>
            </a:r>
            <a:br>
              <a:rPr lang="fr-BE" sz="2000" dirty="0">
                <a:solidFill>
                  <a:srgbClr val="FF0000"/>
                </a:solidFill>
              </a:rPr>
            </a:b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2C3FCA-08B1-467C-AC6E-8F6CB26A6BC4}"/>
              </a:ext>
            </a:extLst>
          </p:cNvPr>
          <p:cNvSpPr txBox="1">
            <a:spLocks/>
          </p:cNvSpPr>
          <p:nvPr/>
        </p:nvSpPr>
        <p:spPr>
          <a:xfrm>
            <a:off x="7324235" y="5472459"/>
            <a:ext cx="4257134" cy="3763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BE" altLang="fr-FR" sz="1800" dirty="0">
                <a:solidFill>
                  <a:srgbClr val="7030A0"/>
                </a:solidFill>
                <a:latin typeface="Arial" panose="020B0604020202020204" pitchFamily="34" charset="0"/>
              </a:rPr>
              <a:t>Tomy </a:t>
            </a:r>
            <a:r>
              <a:rPr lang="fr-BE" altLang="fr-FR" sz="1800" dirty="0" err="1">
                <a:solidFill>
                  <a:srgbClr val="7030A0"/>
                </a:solidFill>
                <a:latin typeface="Arial" panose="020B0604020202020204" pitchFamily="34" charset="0"/>
              </a:rPr>
              <a:t>Tchatchou</a:t>
            </a:r>
            <a:r>
              <a:rPr lang="fr-BE" altLang="fr-FR" sz="1800" dirty="0">
                <a:solidFill>
                  <a:srgbClr val="7030A0"/>
                </a:solidFill>
                <a:latin typeface="Arial" panose="020B0604020202020204" pitchFamily="34" charset="0"/>
              </a:rPr>
              <a:t> &amp; Stéphanie Zaros</a:t>
            </a:r>
            <a:br>
              <a:rPr lang="fr-BE" sz="1800" dirty="0">
                <a:solidFill>
                  <a:srgbClr val="FF0000"/>
                </a:solidFill>
              </a:rPr>
            </a:b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0D4D-6C7E-4BFF-828A-FD28391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5512"/>
            <a:ext cx="10490827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3.6. Methodology : data analysis from cross mapping</a:t>
            </a:r>
            <a:endParaRPr lang="fr-B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BDA39-6DC1-44F1-9ED2-DEC782FA547E}"/>
              </a:ext>
            </a:extLst>
          </p:cNvPr>
          <p:cNvSpPr txBox="1"/>
          <p:nvPr/>
        </p:nvSpPr>
        <p:spPr>
          <a:xfrm>
            <a:off x="152400" y="1778891"/>
            <a:ext cx="11927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a typeface="+mj-ea"/>
                <a:cs typeface="Arial"/>
              </a:rPr>
              <a:t>Start </a:t>
            </a:r>
            <a:r>
              <a:rPr lang="en-US" sz="2400" b="1" dirty="0"/>
              <a:t>: extraction of area </a:t>
            </a:r>
            <a:r>
              <a:rPr lang="en-US" sz="2400" b="1" dirty="0">
                <a:solidFill>
                  <a:srgbClr val="00B0F0"/>
                </a:solidFill>
              </a:rPr>
              <a:t>data from the nature reserves </a:t>
            </a:r>
            <a:r>
              <a:rPr lang="en-US" sz="2400" b="1" dirty="0"/>
              <a:t>under the nature conservation law reported in the CDDA 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a typeface="+mj-ea"/>
                <a:cs typeface="Arial"/>
              </a:rPr>
              <a:t>Then</a:t>
            </a:r>
            <a:r>
              <a:rPr lang="en-US" sz="2400" b="1" dirty="0"/>
              <a:t> 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adding the areas of the other sites</a:t>
            </a:r>
            <a:r>
              <a:rPr lang="en-US" sz="2400" b="1" dirty="0"/>
              <a:t>, having subtracted what is already covered by the previous areas of the sites proposed to </a:t>
            </a:r>
            <a:r>
              <a:rPr lang="en-US" sz="2400" b="1" dirty="0">
                <a:solidFill>
                  <a:srgbClr val="FF0000"/>
                </a:solidFill>
              </a:rPr>
              <a:t>avoid duplication</a:t>
            </a:r>
            <a:r>
              <a:rPr lang="en-US" sz="24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50"/>
                </a:solidFill>
              </a:rPr>
              <a:t>distribution in the categories 10% and 30% </a:t>
            </a:r>
            <a:r>
              <a:rPr lang="en-US" sz="2400" b="1" dirty="0"/>
              <a:t>is proposed.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a typeface="+mj-ea"/>
                <a:cs typeface="Arial"/>
              </a:rPr>
              <a:t>End</a:t>
            </a:r>
            <a:r>
              <a:rPr lang="en-US" sz="2400" b="1" dirty="0"/>
              <a:t> : </a:t>
            </a:r>
            <a:r>
              <a:rPr lang="en-US" sz="2400" b="1" dirty="0">
                <a:solidFill>
                  <a:srgbClr val="00B0F0"/>
                </a:solidFill>
              </a:rPr>
              <a:t>Filling in template and breaking down the data by ATL and CONT biogeographical regions </a:t>
            </a:r>
            <a:endParaRPr lang="fr-BE" sz="2400" b="1" dirty="0">
              <a:solidFill>
                <a:srgbClr val="00B0F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9E9118-230B-33F4-14B2-0682F6DDF12F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188947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DAB761E-CF4A-1210-F9BC-E7B0B502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816529"/>
              </p:ext>
            </p:extLst>
          </p:nvPr>
        </p:nvGraphicFramePr>
        <p:xfrm>
          <a:off x="152400" y="2027847"/>
          <a:ext cx="11887199" cy="3402063"/>
        </p:xfrm>
        <a:graphic>
          <a:graphicData uri="http://schemas.openxmlformats.org/drawingml/2006/table">
            <a:tbl>
              <a:tblPr/>
              <a:tblGrid>
                <a:gridCol w="7447280">
                  <a:extLst>
                    <a:ext uri="{9D8B030D-6E8A-4147-A177-3AD203B41FA5}">
                      <a16:colId xmlns:a16="http://schemas.microsoft.com/office/drawing/2014/main" val="689762809"/>
                    </a:ext>
                  </a:extLst>
                </a:gridCol>
                <a:gridCol w="4439919">
                  <a:extLst>
                    <a:ext uri="{9D8B030D-6E8A-4147-A177-3AD203B41FA5}">
                      <a16:colId xmlns:a16="http://schemas.microsoft.com/office/drawing/2014/main" val="864693078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until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31/12/2022 (RF, CSIS, RNA, RND, ZHIB) 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1.3 SPA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68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Rewildering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areas in the 2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walloon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national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5 : OECM or future nature </a:t>
                      </a:r>
                      <a:r>
                        <a:rPr lang="fr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by 2026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45828"/>
                  </a:ext>
                </a:extLst>
              </a:tr>
              <a:tr h="223881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biological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(RBI of the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code)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5 : OECM or future nature </a:t>
                      </a:r>
                      <a:r>
                        <a:rPr lang="fr-B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027939"/>
                  </a:ext>
                </a:extLst>
              </a:tr>
              <a:tr h="20570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Natura 2000 conservation areas declared to SIGEC in the public and private domain</a:t>
                      </a:r>
                      <a:endParaRPr lang="fr-BE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 counted because already included in Natura 2000</a:t>
                      </a:r>
                    </a:p>
                    <a:p>
                      <a:pPr lvl="1" algn="l" fontAlgn="b"/>
                      <a:endParaRPr lang="fr-BE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776041"/>
                  </a:ext>
                </a:extLst>
              </a:tr>
              <a:tr h="240798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 2000 management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1,2,3,4,6,7  + Temp2 (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meadow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)+Temp1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4.2 SPA par sites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353713"/>
                  </a:ext>
                </a:extLst>
              </a:tr>
              <a:tr h="265136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Natura 2000 management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(UG 5, 8, 9, 10, 11 + Temp2 (forêt) + Temp3) 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1.1 PA 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568072"/>
                  </a:ext>
                </a:extLst>
              </a:tr>
              <a:tr h="3028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grassland with AECM (MB1a) = Hedges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5 OECM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69279"/>
                  </a:ext>
                </a:extLst>
              </a:tr>
              <a:tr h="246176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sites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Table 5 OECM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831063"/>
                  </a:ext>
                </a:extLst>
              </a:tr>
              <a:tr h="238653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protection zones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242424"/>
                          </a:solidFill>
                          <a:effectLst/>
                          <a:latin typeface="Aptos Narrow" panose="020B0004020202020204" pitchFamily="34" charset="0"/>
                        </a:rPr>
                        <a:t>Table 5 OECM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meters strip along 1st, 2nd and 3rd category watercourse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242424"/>
                          </a:solidFill>
                          <a:effectLst/>
                          <a:latin typeface="Aptos Narrow" panose="020B0004020202020204" pitchFamily="34" charset="0"/>
                        </a:rPr>
                        <a:t>Table 5 OECM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65160"/>
                  </a:ext>
                </a:extLst>
              </a:tr>
              <a:tr h="11176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space zones and natural zones in the Sector Plan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400" b="0" i="0" u="none" strike="noStrike" dirty="0">
                          <a:solidFill>
                            <a:srgbClr val="242424"/>
                          </a:solidFill>
                          <a:effectLst/>
                          <a:latin typeface="Aptos Narrow" panose="020B0004020202020204" pitchFamily="34" charset="0"/>
                        </a:rPr>
                        <a:t>Table 5 OECM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808728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4C52C444-7B63-2577-021E-C70D1496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5512"/>
            <a:ext cx="10490827" cy="46166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3.6. Methodology : data analysis from cross mapping</a:t>
            </a:r>
            <a:endParaRPr lang="fr-B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9FC6FF-B244-C6A2-FD48-AA8638C2AD8F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359536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DAB761E-CF4A-1210-F9BC-E7B0B502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87686"/>
              </p:ext>
            </p:extLst>
          </p:nvPr>
        </p:nvGraphicFramePr>
        <p:xfrm>
          <a:off x="162560" y="1712893"/>
          <a:ext cx="11948160" cy="3695844"/>
        </p:xfrm>
        <a:graphic>
          <a:graphicData uri="http://schemas.openxmlformats.org/drawingml/2006/table">
            <a:tbl>
              <a:tblPr/>
              <a:tblGrid>
                <a:gridCol w="5899994">
                  <a:extLst>
                    <a:ext uri="{9D8B030D-6E8A-4147-A177-3AD203B41FA5}">
                      <a16:colId xmlns:a16="http://schemas.microsoft.com/office/drawing/2014/main" val="689762809"/>
                    </a:ext>
                  </a:extLst>
                </a:gridCol>
                <a:gridCol w="6048166">
                  <a:extLst>
                    <a:ext uri="{9D8B030D-6E8A-4147-A177-3AD203B41FA5}">
                      <a16:colId xmlns:a16="http://schemas.microsoft.com/office/drawing/2014/main" val="864693078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until</a:t>
                      </a:r>
                      <a:r>
                        <a:rPr lang="fr-B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31/12/2022 (RF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CSIS, RNA, RND, ZHIB) 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approved and state-owned nature reserves, forest reserves and cavities of scientific interest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nature conservation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endParaRPr lang="fr-BE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268797"/>
                  </a:ext>
                </a:extLst>
              </a:tr>
              <a:tr h="223881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Rewildering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areas in the 2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walloon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national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445828"/>
                  </a:ext>
                </a:extLst>
              </a:tr>
              <a:tr h="223881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Integral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biological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(RBI of the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code)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reserves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BE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code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027939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Natura 2000 conservation areas declared to SIGEC in the public and private domain</a:t>
                      </a:r>
                      <a:endParaRPr lang="fr-BE" sz="16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Conservation/rewilding plots (3%) declared in the EC integrated management and control system (SIGEC) in the public domain, not counted because included in N2000</a:t>
                      </a:r>
                      <a:endParaRPr lang="fr-BE" sz="1600" b="0" i="0" u="none" strike="noStrike" kern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776041"/>
                  </a:ext>
                </a:extLst>
              </a:tr>
              <a:tr h="706587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 2000 management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(MU) 1,2,3,4,6,7  + Temp2 (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meadow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)+Temp1</a:t>
                      </a: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together the Natura 2000 management units that have sufficient conservation measures to be classified as strictly protected areas (SPA):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MU1 = Aquatic areas &amp; wetlands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MU2 = Priority open areas;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MU3 = Species habitat meadows;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MU4 = Extensive strips;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MU6 = Priority forests;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MU7 = Alluvial priority forests;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 Temp1 = Areas under protection status; 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 TEMP2 = Areas under public management. Only the MU2 belonging to the UG TEMP2 are included here</a:t>
                      </a:r>
                      <a:r>
                        <a:rPr lang="fr-BE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; </a:t>
                      </a: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35371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0D3369E-4615-A85C-61F9-E312FC9BEDEB}"/>
              </a:ext>
            </a:extLst>
          </p:cNvPr>
          <p:cNvSpPr txBox="1"/>
          <p:nvPr/>
        </p:nvSpPr>
        <p:spPr>
          <a:xfrm>
            <a:off x="40640" y="877054"/>
            <a:ext cx="6096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3.7. </a:t>
            </a:r>
            <a:r>
              <a:rPr lang="fr-BE" dirty="0" err="1"/>
              <a:t>Glossary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C97501-4098-E6CA-F760-1DEB97745611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4205274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DAB761E-CF4A-1210-F9BC-E7B0B502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26536"/>
              </p:ext>
            </p:extLst>
          </p:nvPr>
        </p:nvGraphicFramePr>
        <p:xfrm>
          <a:off x="152400" y="1522425"/>
          <a:ext cx="11887200" cy="4282487"/>
        </p:xfrm>
        <a:graphic>
          <a:graphicData uri="http://schemas.openxmlformats.org/drawingml/2006/table">
            <a:tbl>
              <a:tblPr/>
              <a:tblGrid>
                <a:gridCol w="5869891">
                  <a:extLst>
                    <a:ext uri="{9D8B030D-6E8A-4147-A177-3AD203B41FA5}">
                      <a16:colId xmlns:a16="http://schemas.microsoft.com/office/drawing/2014/main" val="689762809"/>
                    </a:ext>
                  </a:extLst>
                </a:gridCol>
                <a:gridCol w="6017309">
                  <a:extLst>
                    <a:ext uri="{9D8B030D-6E8A-4147-A177-3AD203B41FA5}">
                      <a16:colId xmlns:a16="http://schemas.microsoft.com/office/drawing/2014/main" val="864693078"/>
                    </a:ext>
                  </a:extLst>
                </a:gridCol>
              </a:tblGrid>
              <a:tr h="706587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Natura 2000 management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(MU) (UG 5, 8, 9, 10, 11 + Temp2 (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forest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+ Temp3) </a:t>
                      </a: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the other management units. They are included in PA.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MU5 = Connecting meadows;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MU8 = Native forests of great biological interest; 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MU9 = Species habitat forests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 TEMP2 = Areas under public management, outside MU2; 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 TEMP3 = Beech forests with woodrush and other undifferentiated broadleaves; 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MU10 = Non-native connecting forests; </a:t>
                      </a:r>
                    </a:p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MU11 = Cropland and anthropogenic elements.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568072"/>
                  </a:ext>
                </a:extLst>
              </a:tr>
              <a:tr h="302823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Permanent grassland with AECM (MB1a) = Hedges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surface areas of the hedges, calculated on a 5m buffer on the linear hedges in MU1a “Hedges and tree lines”.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469279"/>
                  </a:ext>
                </a:extLst>
              </a:tr>
              <a:tr h="403763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</a:t>
                      </a:r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sites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together the natural sites classified as heritage under the Walloon Heritage Code.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831063"/>
                  </a:ext>
                </a:extLst>
              </a:tr>
              <a:tr h="403763">
                <a:tc>
                  <a:txBody>
                    <a:bodyPr/>
                    <a:lstStyle/>
                    <a:p>
                      <a:pPr lvl="1" algn="l" fontAlgn="b"/>
                      <a:r>
                        <a:rPr lang="fr-B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Heritage</a:t>
                      </a:r>
                      <a:r>
                        <a:rPr lang="fr-B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protection zones</a:t>
                      </a: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together heritage protection zones under the Walloon Heritage Code.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0909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meters strip along 1st, 2nd and 3rd category watercourse</a:t>
                      </a:r>
                    </a:p>
                    <a:p>
                      <a:pPr lvl="1" algn="l" fontAlgn="b"/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together permanent plant cover areas, composed of woody or herbaceous vegetation over a width of 6m around watercourses of 1st, 2nd and 3rd category, under the Walloon Water Code.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6516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space zones and natural zones in the Sector Plan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 together green and natural space areas in the sector plan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" marR="5545" marT="55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80872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B8F272E-0CCC-266B-FF03-3D30AB17639A}"/>
              </a:ext>
            </a:extLst>
          </p:cNvPr>
          <p:cNvSpPr txBox="1"/>
          <p:nvPr/>
        </p:nvSpPr>
        <p:spPr>
          <a:xfrm>
            <a:off x="40640" y="877054"/>
            <a:ext cx="6096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3.7. </a:t>
            </a:r>
            <a:r>
              <a:rPr lang="fr-BE" dirty="0" err="1"/>
              <a:t>Glossary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D98F3B-1B50-8FC7-A919-78CB4C32555C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233610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8F272E-0CCC-266B-FF03-3D30AB17639A}"/>
              </a:ext>
            </a:extLst>
          </p:cNvPr>
          <p:cNvSpPr txBox="1"/>
          <p:nvPr/>
        </p:nvSpPr>
        <p:spPr>
          <a:xfrm>
            <a:off x="-1" y="713799"/>
            <a:ext cx="60960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3.8. </a:t>
            </a:r>
            <a:r>
              <a:rPr lang="en-US" dirty="0"/>
              <a:t>First data submitted in Reportnet3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D98F3B-1B50-8FC7-A919-78CB4C32555C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BEC672-9888-8BFA-F490-669C5525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" y="1196333"/>
            <a:ext cx="12110719" cy="566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6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775521" y="4716434"/>
            <a:ext cx="8677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3200" dirty="0">
                <a:latin typeface="Calibri" pitchFamily="34" charset="0"/>
              </a:rPr>
              <a:t>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31671" y="1537877"/>
            <a:ext cx="388843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88135" y="219988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BE" sz="2400" b="1" dirty="0">
                <a:ln>
                  <a:solidFill>
                    <a:schemeClr val="tx1">
                      <a:lumMod val="85000"/>
                      <a:lumOff val="15000"/>
                      <a:alpha val="73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2400" b="1" dirty="0" err="1">
                <a:ln>
                  <a:solidFill>
                    <a:schemeClr val="tx1">
                      <a:lumMod val="85000"/>
                      <a:lumOff val="15000"/>
                      <a:alpha val="73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fr-BE" sz="2400" b="1" dirty="0">
                <a:ln>
                  <a:solidFill>
                    <a:schemeClr val="tx1">
                      <a:lumMod val="85000"/>
                      <a:lumOff val="15000"/>
                      <a:alpha val="73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Management </a:t>
            </a:r>
            <a:r>
              <a:rPr lang="fr-BE" sz="2400" b="1" dirty="0" err="1">
                <a:ln>
                  <a:solidFill>
                    <a:schemeClr val="tx1">
                      <a:lumMod val="85000"/>
                      <a:lumOff val="15000"/>
                      <a:alpha val="73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BE" sz="2400" b="1" dirty="0">
                <a:ln>
                  <a:solidFill>
                    <a:schemeClr val="tx1">
                      <a:lumMod val="85000"/>
                      <a:lumOff val="15000"/>
                      <a:alpha val="73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(MU)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2091" y="2844070"/>
            <a:ext cx="871296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itchFamily="34" charset="0"/>
              </a:rPr>
              <a:t> MUs include habitats and species of CI</a:t>
            </a:r>
            <a:endParaRPr lang="fr-BE" sz="2400" dirty="0">
              <a:latin typeface="Arial" panose="020B0604020202020204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itchFamily="34" charset="0"/>
              </a:rPr>
              <a:t> MUs determine management/conservation measures </a:t>
            </a:r>
            <a:endParaRPr lang="fr-BE" sz="2400" dirty="0">
              <a:latin typeface="Arial" panose="020B0604020202020204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itchFamily="34" charset="0"/>
              </a:rPr>
              <a:t> MUs activate allowances for compensation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0" name="Picture 2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441" y="4529916"/>
            <a:ext cx="9144000" cy="1542586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9FE45C-6961-A8BD-F4E0-DA496A6B3437}"/>
              </a:ext>
            </a:extLst>
          </p:cNvPr>
          <p:cNvSpPr txBox="1"/>
          <p:nvPr/>
        </p:nvSpPr>
        <p:spPr>
          <a:xfrm>
            <a:off x="0" y="840709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endParaRPr lang="fr-BE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E58EF0-3E84-157E-8A3D-8989E4719702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8CE9581-9E78-A426-108E-4D573654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1417" y="-20166"/>
            <a:ext cx="1633642" cy="13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ZoneTexte 3"/>
          <p:cNvSpPr txBox="1">
            <a:spLocks noChangeArrowheads="1"/>
          </p:cNvSpPr>
          <p:nvPr/>
        </p:nvSpPr>
        <p:spPr bwMode="auto">
          <a:xfrm>
            <a:off x="5219080" y="2143408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BE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BE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fr-BE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7762" name="ZoneTexte 4"/>
          <p:cNvSpPr txBox="1">
            <a:spLocks noChangeArrowheads="1"/>
          </p:cNvSpPr>
          <p:nvPr/>
        </p:nvSpPr>
        <p:spPr bwMode="auto">
          <a:xfrm>
            <a:off x="2050729" y="3223529"/>
            <a:ext cx="4078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ZoneTexte 5"/>
          <p:cNvSpPr txBox="1">
            <a:spLocks noChangeArrowheads="1"/>
          </p:cNvSpPr>
          <p:nvPr/>
        </p:nvSpPr>
        <p:spPr bwMode="auto">
          <a:xfrm>
            <a:off x="7774458" y="3223529"/>
            <a:ext cx="2773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MUs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764" name="ZoneTexte 6"/>
          <p:cNvSpPr txBox="1">
            <a:spLocks noChangeArrowheads="1"/>
          </p:cNvSpPr>
          <p:nvPr/>
        </p:nvSpPr>
        <p:spPr bwMode="auto">
          <a:xfrm>
            <a:off x="2719763" y="5144684"/>
            <a:ext cx="64413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:               	</a:t>
            </a:r>
            <a:r>
              <a:rPr lang="fr-BE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Banning</a:t>
            </a:r>
            <a:endParaRPr lang="fr-BE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BE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endParaRPr lang="fr-BE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BE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cxnSp>
        <p:nvCxnSpPr>
          <p:cNvPr id="117765" name="Forme 8"/>
          <p:cNvCxnSpPr>
            <a:cxnSpLocks noChangeShapeType="1"/>
            <a:stCxn id="117761" idx="1"/>
            <a:endCxn id="117762" idx="0"/>
          </p:cNvCxnSpPr>
          <p:nvPr/>
        </p:nvCxnSpPr>
        <p:spPr bwMode="auto">
          <a:xfrm rot="10800000" flipV="1">
            <a:off x="4089978" y="2374241"/>
            <a:ext cx="1129103" cy="849288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766" name="Forme 10"/>
          <p:cNvCxnSpPr>
            <a:cxnSpLocks noChangeShapeType="1"/>
            <a:stCxn id="117761" idx="3"/>
            <a:endCxn id="117763" idx="0"/>
          </p:cNvCxnSpPr>
          <p:nvPr/>
        </p:nvCxnSpPr>
        <p:spPr bwMode="auto">
          <a:xfrm>
            <a:off x="8027392" y="2374241"/>
            <a:ext cx="1133674" cy="849288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7767" name="Accolade fermante 11"/>
          <p:cNvSpPr>
            <a:spLocks/>
          </p:cNvSpPr>
          <p:nvPr/>
        </p:nvSpPr>
        <p:spPr bwMode="auto">
          <a:xfrm rot="5400000">
            <a:off x="6118070" y="1442111"/>
            <a:ext cx="377323" cy="5199639"/>
          </a:xfrm>
          <a:prstGeom prst="rightBrace">
            <a:avLst>
              <a:gd name="adj1" fmla="val 0"/>
              <a:gd name="adj2" fmla="val 5043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B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8" name="ZoneTexte 12"/>
          <p:cNvSpPr txBox="1">
            <a:spLocks noChangeArrowheads="1"/>
          </p:cNvSpPr>
          <p:nvPr/>
        </p:nvSpPr>
        <p:spPr bwMode="auto">
          <a:xfrm>
            <a:off x="1717040" y="4230592"/>
            <a:ext cx="90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Legal </a:t>
            </a:r>
            <a:r>
              <a:rPr lang="fr-B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BE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BE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decrees</a:t>
            </a:r>
            <a:r>
              <a:rPr lang="fr-BE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fr-BE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11, 2011 &amp; </a:t>
            </a:r>
            <a:r>
              <a:rPr lang="fr-BE" sz="24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BE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19, 2011)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57296" y="1649864"/>
            <a:ext cx="37444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fr-B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852" y="524296"/>
            <a:ext cx="1633642" cy="13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E60AFF-354A-AF26-07E5-8025AAC527B8}"/>
              </a:ext>
            </a:extLst>
          </p:cNvPr>
          <p:cNvSpPr txBox="1"/>
          <p:nvPr/>
        </p:nvSpPr>
        <p:spPr>
          <a:xfrm>
            <a:off x="0" y="840709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867E8F-DED8-27A0-A5D5-68B776600F9A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FEFA57-B3A5-7375-5567-FCE290D037E8}"/>
              </a:ext>
            </a:extLst>
          </p:cNvPr>
          <p:cNvSpPr txBox="1"/>
          <p:nvPr/>
        </p:nvSpPr>
        <p:spPr>
          <a:xfrm>
            <a:off x="157480" y="1691590"/>
            <a:ext cx="11877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management unit 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 "</a:t>
            </a:r>
            <a:r>
              <a:rPr lang="en-US" sz="2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perimeter, in one piece or not, located within a Natura 2000 site that requires generally homogeneous conservation measures, and which is delimited according to ecological, technical and/or socio-economic criteria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just"/>
            <a:endParaRPr lang="en-US" sz="22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types of management units 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(MU) have been determined, as well as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"overprinted" management units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units with special status (temporary management units).</a:t>
            </a:r>
          </a:p>
          <a:p>
            <a:pPr algn="just"/>
            <a:endParaRPr lang="en-US" sz="22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decree gives an </a:t>
            </a:r>
            <a:r>
              <a:rPr lang="en-US" sz="22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exhaustive list of the natural habitats and species concerned by each management unit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200" dirty="0">
              <a:solidFill>
                <a:srgbClr val="4747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addition, each type of management unit is subject to </a:t>
            </a:r>
            <a:r>
              <a:rPr lang="en-US" sz="2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 prohibitions and preventive conservation measures to avoid deterioration of HCI and significant disruptions affecting SIC</a:t>
            </a:r>
            <a:r>
              <a:rPr lang="en-US" sz="22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ABC5C3-6620-C82D-484C-3B8467EE2C78}"/>
              </a:ext>
            </a:extLst>
          </p:cNvPr>
          <p:cNvSpPr txBox="1"/>
          <p:nvPr/>
        </p:nvSpPr>
        <p:spPr>
          <a:xfrm>
            <a:off x="0" y="840709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1C5B03-D8AF-E073-3FA5-71C2BC208F4D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FEFA57-B3A5-7375-5567-FCE290D037E8}"/>
              </a:ext>
            </a:extLst>
          </p:cNvPr>
          <p:cNvSpPr txBox="1"/>
          <p:nvPr/>
        </p:nvSpPr>
        <p:spPr>
          <a:xfrm>
            <a:off x="558398" y="1083155"/>
            <a:ext cx="1085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D5BA4DF-9A70-5EC3-5079-8FAC5E7F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0" y="1279315"/>
            <a:ext cx="11826321" cy="44730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For example, </a:t>
            </a:r>
            <a:r>
              <a:rPr lang="en-US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1 "Aquatic areas &amp; wetlands </a:t>
            </a:r>
            <a:r>
              <a:rPr kumimoji="0" lang="en-US" altLang="fr-FR" sz="17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" 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consists of aquatic areas with running or stagnant water and wetlands.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These include natural dystrophic lakes and ponds, rivers with muddy banks, or the breeding, wintering, resting and/or feeding habitats of pearl mussel, thick-shelled mussel, crested newt.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7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In MU 1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following </a:t>
            </a:r>
            <a:r>
              <a:rPr lang="en-US" alt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acts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are 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prohibited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changes to the ground relief (except recharging);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total or partial backfilling of ponds, bodies of water, dead arms, damp depressions (including with dredging or cleaning materials);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following </a:t>
            </a:r>
            <a:r>
              <a:rPr lang="en-US" alt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acts are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subject to </a:t>
            </a:r>
            <a:r>
              <a:rPr lang="en-US" altLang="fr-FR" sz="1700" dirty="0" err="1">
                <a:solidFill>
                  <a:srgbClr val="FF0000"/>
                </a:solidFill>
                <a:cs typeface="Arial" panose="020B0604020202020204" pitchFamily="34" charset="0"/>
              </a:rPr>
              <a:t>authorisation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transformation or enrichment with non-native species;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introduction of fish into specific bodies of water;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following </a:t>
            </a:r>
            <a:r>
              <a:rPr lang="en-US" alt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acts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are subject to </a:t>
            </a:r>
            <a:r>
              <a:rPr lang="en-US" alt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prior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fr-FR" sz="1700" dirty="0">
                <a:solidFill>
                  <a:srgbClr val="FF0000"/>
                </a:solidFill>
                <a:cs typeface="Arial" panose="020B0604020202020204" pitchFamily="34" charset="0"/>
              </a:rPr>
              <a:t>notification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carrying out of ordinary cleaning, maintenance and repair work on watercourses and all surface waters of the site, except when this work is provided for in a management plan;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planting or replanting of trees or shrubs. This measure does not apply to the replanting of poplars at least seven </a:t>
            </a:r>
            <a:r>
              <a:rPr kumimoji="0" lang="en-US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metres</a:t>
            </a:r>
            <a:r>
              <a:rPr kumimoji="0" lang="en-US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apart.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CC03DD-1E31-1D09-5E5B-F68ACE2526E2}"/>
              </a:ext>
            </a:extLst>
          </p:cNvPr>
          <p:cNvSpPr txBox="1"/>
          <p:nvPr/>
        </p:nvSpPr>
        <p:spPr>
          <a:xfrm>
            <a:off x="0" y="634920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r>
              <a:rPr lang="fr-BE" dirty="0"/>
              <a:t> (MU)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ABDC95-CA01-FACB-F08E-8EF3D2915033}"/>
              </a:ext>
            </a:extLst>
          </p:cNvPr>
          <p:cNvSpPr txBox="1"/>
          <p:nvPr/>
        </p:nvSpPr>
        <p:spPr>
          <a:xfrm>
            <a:off x="0" y="0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  <p:extLst>
      <p:ext uri="{BB962C8B-B14F-4D97-AF65-F5344CB8AC3E}">
        <p14:creationId xmlns:p14="http://schemas.microsoft.com/office/powerpoint/2010/main" val="257542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FEFA57-B3A5-7375-5567-FCE290D037E8}"/>
              </a:ext>
            </a:extLst>
          </p:cNvPr>
          <p:cNvSpPr txBox="1"/>
          <p:nvPr/>
        </p:nvSpPr>
        <p:spPr>
          <a:xfrm>
            <a:off x="558398" y="1083155"/>
            <a:ext cx="1085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D5BA4DF-9A70-5EC3-5079-8FAC5E7F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2645"/>
            <a:ext cx="10768014" cy="3334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BA8156-2AEF-9416-C207-4C8D66EC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1" y="1378593"/>
            <a:ext cx="12009120" cy="54578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</a:t>
            </a:r>
            <a:r>
              <a:rPr lang="en-US" altLang="fr-FR" sz="16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2 "Priority open areas"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is made up of open natural habitats, wet or dry, of exceptional biological interest, of great biological interest or of biological interest.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These include in particular alkaline low peat bogs, wet pastures of biological interest, caves not exploited by tourism, or the breeding, wintering, resting and/or feeding habitats of the Short-eared Owl or the Bluethroat.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6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700" dirty="0">
                <a:solidFill>
                  <a:srgbClr val="00B050"/>
                </a:solidFill>
                <a:cs typeface="Arial" panose="020B0604020202020204" pitchFamily="34" charset="0"/>
              </a:rPr>
              <a:t>In MU 2,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16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following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acts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are 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prohibited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storage and spreading of any amendment and any mineral or organic fertilizer, including manure, droppings, slurry, slurry, compost, sewage sludge, septic tank sludge;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overseeding in meadows except for one-off and localized work to restore wild boar damage;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grazing and mowing between November 1 and June 15, except when these actions are provided for in a management plan;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changes to the relief of the soil (except refilling);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mowing that does not maintain unmown refuge strips representing at least five percent of the total surface area of ​​the plot;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fr-FR" sz="1600" b="0" i="0" u="none" strike="noStrike" cap="none" normalizeH="0" baseline="0" dirty="0">
              <a:ln>
                <a:noFill/>
              </a:ln>
              <a:solidFill>
                <a:srgbClr val="474747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is subject to </a:t>
            </a:r>
            <a:r>
              <a:rPr lang="en-US" altLang="fr-FR" sz="1600" dirty="0">
                <a:solidFill>
                  <a:srgbClr val="FF0000"/>
                </a:solidFill>
                <a:cs typeface="Arial" panose="020B0604020202020204" pitchFamily="34" charset="0"/>
              </a:rPr>
              <a:t>authorization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en-US" altLang="fr-FR" sz="1600" dirty="0">
                <a:solidFill>
                  <a:srgbClr val="474747"/>
                </a:solidFill>
                <a:cs typeface="Arial" panose="020B0604020202020204" pitchFamily="34" charset="0"/>
              </a:rPr>
              <a:t>livestock feeding</a:t>
            </a:r>
          </a:p>
          <a:p>
            <a:pPr algn="just"/>
            <a:endParaRPr lang="en-US" altLang="fr-FR" sz="16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are subject to prior </a:t>
            </a:r>
            <a:r>
              <a:rPr lang="en-US" altLang="fr-FR" sz="1600" dirty="0">
                <a:solidFill>
                  <a:srgbClr val="FF0000"/>
                </a:solidFill>
                <a:cs typeface="Arial" panose="020B0604020202020204" pitchFamily="34" charset="0"/>
              </a:rPr>
              <a:t>notification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oversowing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in meadows when it involves one-off and localized work to restore damage caused by wild boars;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any planting or replanting of trees or shrubs. This measure does not apply to the replanting of poplars at least seven meters apart.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F95E2A-0B2D-5F05-8DDF-63623F5C5E0E}"/>
              </a:ext>
            </a:extLst>
          </p:cNvPr>
          <p:cNvSpPr txBox="1"/>
          <p:nvPr/>
        </p:nvSpPr>
        <p:spPr>
          <a:xfrm>
            <a:off x="0" y="634920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r>
              <a:rPr lang="fr-BE" dirty="0"/>
              <a:t> (MU)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4F0474-9E10-E755-B0F9-F69E7FC6D655}"/>
              </a:ext>
            </a:extLst>
          </p:cNvPr>
          <p:cNvSpPr txBox="1"/>
          <p:nvPr/>
        </p:nvSpPr>
        <p:spPr>
          <a:xfrm>
            <a:off x="0" y="0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  <p:extLst>
      <p:ext uri="{BB962C8B-B14F-4D97-AF65-F5344CB8AC3E}">
        <p14:creationId xmlns:p14="http://schemas.microsoft.com/office/powerpoint/2010/main" val="179642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3"/>
          <p:cNvSpPr>
            <a:spLocks noGrp="1"/>
          </p:cNvSpPr>
          <p:nvPr>
            <p:ph type="dt" sz="quarter" idx="10"/>
          </p:nvPr>
        </p:nvSpPr>
        <p:spPr bwMode="auto">
          <a:xfrm>
            <a:off x="1403350" y="6477000"/>
            <a:ext cx="1800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Geneva" pitchFamily="6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Geneva" pitchFamily="64" charset="-128"/>
                <a:cs typeface="+mn-cs"/>
              </a:defRPr>
            </a:lvl9pPr>
          </a:lstStyle>
          <a:p>
            <a:fld id="{2247D6EF-D8BA-40C9-AFCE-5A9E22006120}" type="slidenum">
              <a:rPr lang="fr-FR" smtClean="0"/>
              <a:pPr/>
              <a:t>2</a:t>
            </a:fld>
            <a:r>
              <a:rPr lang="fr-FR"/>
              <a:t> </a:t>
            </a:r>
          </a:p>
        </p:txBody>
      </p:sp>
      <p:pic>
        <p:nvPicPr>
          <p:cNvPr id="7" name="Image 6" descr="reg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981" y="-268373"/>
            <a:ext cx="5021914" cy="35538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800" y="1629692"/>
            <a:ext cx="876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+mj-lt"/>
                <a:cs typeface="Geneva" pitchFamily="96" charset="-128"/>
              </a:rPr>
              <a:t>Nature and </a:t>
            </a:r>
            <a:r>
              <a:rPr lang="fr-FR" sz="2400" b="1" dirty="0" err="1">
                <a:solidFill>
                  <a:srgbClr val="00B050"/>
                </a:solidFill>
                <a:latin typeface="+mj-lt"/>
                <a:cs typeface="Geneva" pitchFamily="96" charset="-128"/>
              </a:rPr>
              <a:t>biodiversity</a:t>
            </a:r>
            <a:r>
              <a:rPr lang="fr-FR" sz="2400" b="1" dirty="0">
                <a:solidFill>
                  <a:srgbClr val="00B0F0"/>
                </a:solidFill>
                <a:latin typeface="+mj-lt"/>
                <a:cs typeface="Geneva" pitchFamily="96" charset="-128"/>
              </a:rPr>
              <a:t> : </a:t>
            </a:r>
            <a:r>
              <a:rPr lang="fr-FR" sz="2400" b="1" dirty="0" err="1">
                <a:solidFill>
                  <a:srgbClr val="00B0F0"/>
                </a:solidFill>
                <a:latin typeface="+mj-lt"/>
                <a:cs typeface="Geneva" pitchFamily="96" charset="-128"/>
              </a:rPr>
              <a:t>regional</a:t>
            </a:r>
            <a:r>
              <a:rPr lang="fr-FR" sz="2400" b="1" dirty="0">
                <a:solidFill>
                  <a:srgbClr val="00B0F0"/>
                </a:solidFill>
                <a:latin typeface="+mj-lt"/>
                <a:cs typeface="Geneva" pitchFamily="96" charset="-128"/>
              </a:rPr>
              <a:t> compétences (WL, VL, BXL + FED)</a:t>
            </a:r>
            <a:endParaRPr lang="fr-BE" sz="2400" b="1" dirty="0">
              <a:solidFill>
                <a:srgbClr val="00B0F0"/>
              </a:solidFill>
              <a:latin typeface="+mj-lt"/>
              <a:cs typeface="Geneva" pitchFamily="96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56" y="1101903"/>
            <a:ext cx="8869944" cy="579146"/>
          </a:xfrm>
        </p:spPr>
        <p:txBody>
          <a:bodyPr>
            <a:noAutofit/>
          </a:bodyPr>
          <a:lstStyle/>
          <a:p>
            <a:pPr eaLnBrk="1" hangingPunct="1"/>
            <a:b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</a:br>
            <a:b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</a:br>
            <a: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  <a:t>Belgium : 1 </a:t>
            </a:r>
            <a:r>
              <a:rPr lang="fr-FR" sz="2400" cap="none" dirty="0" err="1">
                <a:solidFill>
                  <a:srgbClr val="FF0000"/>
                </a:solidFill>
                <a:ea typeface="Geneva" pitchFamily="64" charset="-128"/>
              </a:rPr>
              <a:t>Federal</a:t>
            </a:r>
            <a: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  <a:t> State, 3 </a:t>
            </a:r>
            <a:r>
              <a:rPr lang="fr-FR" sz="2400" cap="none" dirty="0" err="1">
                <a:solidFill>
                  <a:srgbClr val="FF0000"/>
                </a:solidFill>
                <a:ea typeface="Geneva" pitchFamily="64" charset="-128"/>
              </a:rPr>
              <a:t>Regions</a:t>
            </a:r>
            <a:b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</a:br>
            <a:br>
              <a:rPr lang="fr-FR" sz="2400" cap="none" dirty="0">
                <a:solidFill>
                  <a:srgbClr val="FF0000"/>
                </a:solidFill>
                <a:ea typeface="Geneva" pitchFamily="64" charset="-128"/>
              </a:rPr>
            </a:br>
            <a:endParaRPr lang="fr-FR" sz="2400" cap="none" dirty="0">
              <a:solidFill>
                <a:srgbClr val="FF0000"/>
              </a:solidFill>
              <a:ea typeface="Geneva" pitchFamily="64" charset="-128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77B9FC-3BBD-7EF0-67FF-3586149CE99D}"/>
              </a:ext>
            </a:extLst>
          </p:cNvPr>
          <p:cNvSpPr txBox="1">
            <a:spLocks/>
          </p:cNvSpPr>
          <p:nvPr/>
        </p:nvSpPr>
        <p:spPr>
          <a:xfrm>
            <a:off x="0" y="33830"/>
            <a:ext cx="10490827" cy="75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fr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fr-B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fr-B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23B260-3F39-2375-7757-65518BEF3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74" y="2501667"/>
            <a:ext cx="11583091" cy="309663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BE" sz="2400" b="1" dirty="0">
                <a:solidFill>
                  <a:srgbClr val="FF0000"/>
                </a:solidFill>
                <a:ea typeface="Geneva" pitchFamily="64" charset="-128"/>
              </a:rPr>
              <a:t>BE </a:t>
            </a:r>
            <a:r>
              <a:rPr lang="fr-BE" sz="2400" b="1" dirty="0" err="1">
                <a:solidFill>
                  <a:srgbClr val="FF0000"/>
                </a:solidFill>
                <a:ea typeface="Geneva" pitchFamily="64" charset="-128"/>
              </a:rPr>
              <a:t>pledge</a:t>
            </a:r>
            <a:r>
              <a:rPr lang="fr-BE" sz="2400" b="1" dirty="0">
                <a:solidFill>
                  <a:srgbClr val="FF0000"/>
                </a:solidFill>
                <a:ea typeface="Geneva" pitchFamily="64" charset="-128"/>
              </a:rPr>
              <a:t> </a:t>
            </a:r>
            <a:r>
              <a:rPr lang="fr-BE" sz="2400" b="1" dirty="0" err="1">
                <a:solidFill>
                  <a:srgbClr val="FF0000"/>
                </a:solidFill>
                <a:ea typeface="Geneva" pitchFamily="64" charset="-128"/>
              </a:rPr>
              <a:t>project</a:t>
            </a:r>
            <a:r>
              <a:rPr lang="fr-BE" sz="2400" b="1" dirty="0">
                <a:solidFill>
                  <a:srgbClr val="FF0000"/>
                </a:solidFill>
                <a:ea typeface="Geneva" pitchFamily="64" charset="-128"/>
              </a:rPr>
              <a:t> team: </a:t>
            </a:r>
          </a:p>
          <a:p>
            <a:pPr marL="876286" lvl="1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WL</a:t>
            </a: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: Tomy </a:t>
            </a:r>
            <a:r>
              <a:rPr lang="fr-FR" sz="2400" dirty="0">
                <a:latin typeface="Calibri" panose="020F0502020204030204" pitchFamily="34" charset="0"/>
              </a:rPr>
              <a:t>Tchatchou, Stéphanie </a:t>
            </a:r>
            <a:r>
              <a:rPr lang="fr-FR" sz="2400" dirty="0" err="1">
                <a:latin typeface="Calibri" panose="020F0502020204030204" pitchFamily="34" charset="0"/>
              </a:rPr>
              <a:t>Zaros</a:t>
            </a:r>
            <a:r>
              <a:rPr lang="fr-FR" sz="2400" dirty="0">
                <a:latin typeface="Calibri" panose="020F0502020204030204" pitchFamily="34" charset="0"/>
              </a:rPr>
              <a:t> (</a:t>
            </a:r>
            <a:r>
              <a:rPr lang="fr-BE" sz="2400" dirty="0">
                <a:latin typeface="Calibri" panose="020F0502020204030204" pitchFamily="34" charset="0"/>
              </a:rPr>
              <a:t>DNF</a:t>
            </a:r>
            <a:r>
              <a:rPr lang="fr-FR" sz="2400" dirty="0">
                <a:latin typeface="Calibri" panose="020F0502020204030204" pitchFamily="34" charset="0"/>
              </a:rPr>
              <a:t>)</a:t>
            </a:r>
            <a:r>
              <a:rPr lang="fr-BE" sz="2400" dirty="0">
                <a:latin typeface="Calibri" panose="020F0502020204030204" pitchFamily="34" charset="0"/>
              </a:rPr>
              <a:t> </a:t>
            </a:r>
          </a:p>
          <a:p>
            <a:pPr marL="876286" lvl="1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VL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Carl De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Schepper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Thomas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Defoort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(ANB)</a:t>
            </a:r>
            <a:r>
              <a:rPr lang="fr-B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B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286" lvl="1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BXL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Mathias Engelbeen (Brussels environnement) </a:t>
            </a:r>
            <a:r>
              <a:rPr lang="fr-B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r-B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76286" lvl="1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FED 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Mieke Degloire, </a:t>
            </a:r>
            <a:r>
              <a:rPr lang="fr-FR" sz="2400" dirty="0">
                <a:latin typeface="Calibri" panose="020F0502020204030204" pitchFamily="34" charset="0"/>
              </a:rPr>
              <a:t>Mathilde Descombes  (</a:t>
            </a:r>
            <a:r>
              <a:rPr lang="fr-BE" sz="2400" dirty="0">
                <a:latin typeface="Calibri" panose="020F0502020204030204" pitchFamily="34" charset="0"/>
              </a:rPr>
              <a:t>FPS)</a:t>
            </a:r>
            <a:endParaRPr lang="fr-BE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>
                <a:solidFill>
                  <a:srgbClr val="FF0000"/>
                </a:solidFill>
                <a:ea typeface="Geneva" pitchFamily="64" charset="-128"/>
              </a:rPr>
              <a:t>Team </a:t>
            </a:r>
            <a:r>
              <a:rPr lang="fr-FR" sz="2400" b="1" dirty="0" err="1">
                <a:solidFill>
                  <a:srgbClr val="FF0000"/>
                </a:solidFill>
                <a:ea typeface="Geneva" pitchFamily="64" charset="-128"/>
              </a:rPr>
              <a:t>assisted</a:t>
            </a:r>
            <a:r>
              <a:rPr lang="fr-FR" sz="2400" b="1" dirty="0">
                <a:solidFill>
                  <a:srgbClr val="FF0000"/>
                </a:solidFill>
                <a:ea typeface="Geneva" pitchFamily="64" charset="-128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by </a:t>
            </a:r>
            <a:r>
              <a:rPr lang="fr-FR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scientists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INBO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DEMNA</a:t>
            </a: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RINSB</a:t>
            </a:r>
            <a:r>
              <a:rPr lang="fr-B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fr-BE" sz="24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BE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FEFA57-B3A5-7375-5567-FCE290D037E8}"/>
              </a:ext>
            </a:extLst>
          </p:cNvPr>
          <p:cNvSpPr txBox="1"/>
          <p:nvPr/>
        </p:nvSpPr>
        <p:spPr>
          <a:xfrm>
            <a:off x="558398" y="1083155"/>
            <a:ext cx="1085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fr-BE" sz="2400" dirty="0">
              <a:solidFill>
                <a:srgbClr val="474747"/>
              </a:solidFill>
              <a:latin typeface="Fira Sans" panose="020B0503050000020004" pitchFamily="34" charset="0"/>
            </a:endParaRPr>
          </a:p>
          <a:p>
            <a:pPr algn="l"/>
            <a:endParaRPr lang="fr-BE" sz="2400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D5BA4DF-9A70-5EC3-5079-8FAC5E7F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6739" y="608673"/>
            <a:ext cx="10768014" cy="3334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7BA8156-2AEF-9416-C207-4C8D66EC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7" y="2969112"/>
            <a:ext cx="10342880" cy="3026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E2C7C8-1FB2-BDDE-C100-493B5C446B1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1760" y="1498431"/>
            <a:ext cx="12080240" cy="52578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25392" rIns="317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In addition to the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two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MU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presented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above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, the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decree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defines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the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following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fr-FR" altLang="fr-FR" sz="17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other</a:t>
            </a:r>
            <a:r>
              <a:rPr lang="fr-FR" altLang="fr-FR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MU 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7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3 "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Species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habitat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meadows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4 "Extensive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strips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5 "Connection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meadows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6 "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Priority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forests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7 "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Priority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alluvial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forests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8 "Native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forests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of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great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biological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interest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9 "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Species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habitat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forests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10 "Non-native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connection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forests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 11 "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Cropland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and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anthropogenic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elements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"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altLang="fr-FR" sz="17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fr-FR" altLang="fr-FR" sz="17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Overprinted</a:t>
            </a:r>
            <a:r>
              <a:rPr lang="fr-FR" altLang="fr-FR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management </a:t>
            </a:r>
            <a:r>
              <a:rPr lang="fr-FR" altLang="fr-FR" sz="17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units</a:t>
            </a:r>
            <a:r>
              <a:rPr lang="fr-FR" altLang="fr-FR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fr-FR" altLang="fr-FR" sz="1700" dirty="0">
                <a:solidFill>
                  <a:srgbClr val="474747"/>
                </a:solidFill>
                <a:cs typeface="Arial" panose="020B0604020202020204" pitchFamily="34" charset="0"/>
              </a:rPr>
              <a:t>(MU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S) for):</a:t>
            </a:r>
          </a:p>
          <a:p>
            <a:pPr marL="285750" lvl="0" indent="-285750" algn="just">
              <a:buFontTx/>
              <a:buChar char="-"/>
            </a:pP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“Pearl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mussel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and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thick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mullet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” (MU S1) </a:t>
            </a:r>
          </a:p>
          <a:p>
            <a:pPr marL="285750" lvl="0" indent="-285750" algn="just">
              <a:buFontTx/>
              <a:buChar char="-"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Succise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 </a:t>
            </a:r>
            <a:r>
              <a:rPr lang="fr-FR" altLang="fr-FR" sz="1700" b="1" dirty="0" err="1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checkerboard</a:t>
            </a:r>
            <a:r>
              <a:rPr lang="fr-FR" altLang="fr-FR" sz="17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” (MU S2),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altLang="fr-FR" sz="1700" dirty="0">
              <a:solidFill>
                <a:srgbClr val="474747"/>
              </a:solidFill>
              <a:cs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fr-FR" altLang="fr-FR" sz="17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Temporary</a:t>
            </a:r>
            <a:r>
              <a:rPr lang="fr-FR" altLang="fr-FR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management </a:t>
            </a:r>
            <a:r>
              <a:rPr lang="fr-FR" altLang="fr-FR" sz="17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units</a:t>
            </a:r>
            <a:r>
              <a:rPr lang="fr-FR" altLang="fr-FR" sz="17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which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are :</a:t>
            </a:r>
          </a:p>
          <a:p>
            <a:pPr marL="742950" lvl="1" indent="-285750" algn="just">
              <a:buFontTx/>
              <a:buChar char="-"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“Zones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under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protection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status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” (MU temp 1),</a:t>
            </a:r>
          </a:p>
          <a:p>
            <a:pPr marL="742950" lvl="1" indent="-285750" algn="just">
              <a:buFontTx/>
              <a:buChar char="-"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“Zones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under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public management” (MU temp 2)</a:t>
            </a:r>
          </a:p>
          <a:p>
            <a:pPr marL="742950" lvl="1" indent="-285750" algn="just">
              <a:buFontTx/>
              <a:buChar char="-"/>
            </a:pP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the “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Beech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forests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with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woodrush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and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other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undifferentiated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fr-FR" altLang="fr-FR" sz="17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broadleaves</a:t>
            </a:r>
            <a:r>
              <a:rPr kumimoji="0" lang="fr-FR" altLang="fr-FR" sz="17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cs typeface="Arial" panose="020B0604020202020204" pitchFamily="34" charset="0"/>
              </a:rPr>
              <a:t>” (MU temp 3).</a:t>
            </a:r>
            <a:endParaRPr kumimoji="0" lang="fr-FR" altLang="fr-FR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EE645A-BE4E-88E9-5DE1-7B4E0EBAC1F8}"/>
              </a:ext>
            </a:extLst>
          </p:cNvPr>
          <p:cNvSpPr txBox="1"/>
          <p:nvPr/>
        </p:nvSpPr>
        <p:spPr>
          <a:xfrm>
            <a:off x="0" y="634920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r>
              <a:rPr lang="fr-BE" dirty="0"/>
              <a:t> (MU)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A25CA-D5EE-2BAC-A145-4CC9007B9F71}"/>
              </a:ext>
            </a:extLst>
          </p:cNvPr>
          <p:cNvSpPr txBox="1"/>
          <p:nvPr/>
        </p:nvSpPr>
        <p:spPr>
          <a:xfrm>
            <a:off x="0" y="0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  <p:extLst>
      <p:ext uri="{BB962C8B-B14F-4D97-AF65-F5344CB8AC3E}">
        <p14:creationId xmlns:p14="http://schemas.microsoft.com/office/powerpoint/2010/main" val="30374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2599368" y="3115321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Eunis</a:t>
            </a:r>
            <a:r>
              <a:rPr lang="fr-BE" sz="2400" u="sng" dirty="0">
                <a:latin typeface="Arial" panose="020B0604020202020204" pitchFamily="34" charset="0"/>
                <a:cs typeface="Arial" panose="020B0604020202020204" pitchFamily="34" charset="0"/>
              </a:rPr>
              <a:t> Habitats</a:t>
            </a: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6415792" y="2435558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400" u="sng" dirty="0">
                <a:latin typeface="Arial" panose="020B0604020202020204" pitchFamily="34" charset="0"/>
                <a:cs typeface="Arial" panose="020B0604020202020204" pitchFamily="34" charset="0"/>
              </a:rPr>
              <a:t>EUR 15 Habitats</a:t>
            </a: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7999968" y="3475360"/>
            <a:ext cx="3419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400" u="sng" dirty="0">
                <a:latin typeface="Arial" panose="020B0604020202020204" pitchFamily="34" charset="0"/>
                <a:cs typeface="Arial" panose="020B0604020202020204" pitchFamily="34" charset="0"/>
              </a:rPr>
              <a:t>Habitats for </a:t>
            </a:r>
            <a:r>
              <a:rPr lang="fr-BE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3103424" y="5275561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MANAGEMENT UNITS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en arc 21"/>
          <p:cNvCxnSpPr>
            <a:stCxn id="172050" idx="2"/>
            <a:endCxn id="172066" idx="0"/>
          </p:cNvCxnSpPr>
          <p:nvPr/>
        </p:nvCxnSpPr>
        <p:spPr bwMode="auto">
          <a:xfrm rot="16200000" flipH="1">
            <a:off x="3964494" y="3472334"/>
            <a:ext cx="1698575" cy="190787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4079BE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6" name="Connecteur en arc 25"/>
          <p:cNvCxnSpPr>
            <a:cxnSpLocks/>
          </p:cNvCxnSpPr>
          <p:nvPr/>
        </p:nvCxnSpPr>
        <p:spPr bwMode="auto">
          <a:xfrm rot="5400000">
            <a:off x="7087800" y="2616881"/>
            <a:ext cx="1338536" cy="39421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4079BE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Forme 12"/>
          <p:cNvCxnSpPr>
            <a:cxnSpLocks/>
          </p:cNvCxnSpPr>
          <p:nvPr/>
        </p:nvCxnSpPr>
        <p:spPr bwMode="auto">
          <a:xfrm rot="10800000" flipV="1">
            <a:off x="5769495" y="2688922"/>
            <a:ext cx="936104" cy="2577479"/>
          </a:xfrm>
          <a:prstGeom prst="curvedConnector2">
            <a:avLst/>
          </a:prstGeom>
          <a:solidFill>
            <a:schemeClr val="accent1"/>
          </a:solidFill>
          <a:ln w="41275" cap="flat" cmpd="sng" algn="ctr">
            <a:solidFill>
              <a:srgbClr val="4079BE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DDF6CF1-D665-2B9B-D0B2-8D1301556B2B}"/>
              </a:ext>
            </a:extLst>
          </p:cNvPr>
          <p:cNvSpPr txBox="1"/>
          <p:nvPr/>
        </p:nvSpPr>
        <p:spPr>
          <a:xfrm>
            <a:off x="128972" y="1659888"/>
            <a:ext cx="11666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Natura 2000 management </a:t>
            </a:r>
            <a:r>
              <a:rPr lang="fr-BE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r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BE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fr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mapping of :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19F17F-8700-ED59-1131-25932C4C4A0F}"/>
              </a:ext>
            </a:extLst>
          </p:cNvPr>
          <p:cNvSpPr txBox="1"/>
          <p:nvPr/>
        </p:nvSpPr>
        <p:spPr>
          <a:xfrm>
            <a:off x="0" y="840709"/>
            <a:ext cx="10069254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nl-BE"/>
            </a:defPPr>
            <a:lvl1pPr>
              <a:spcBef>
                <a:spcPct val="0"/>
              </a:spcBef>
              <a:buNone/>
              <a:defRPr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BE" dirty="0"/>
              <a:t>A few </a:t>
            </a:r>
            <a:r>
              <a:rPr lang="fr-BE" dirty="0" err="1"/>
              <a:t>words</a:t>
            </a:r>
            <a:r>
              <a:rPr lang="fr-BE" dirty="0"/>
              <a:t> on the Natura 2000 management </a:t>
            </a:r>
            <a:r>
              <a:rPr lang="fr-BE" dirty="0" err="1"/>
              <a:t>units</a:t>
            </a:r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E48FEC-A355-297E-AACB-B6122F5BB2B4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Management units (MU) under Natura 2000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2" descr="EUN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12192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524001" y="260351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sz="2800" dirty="0">
                <a:solidFill>
                  <a:schemeClr val="bg1"/>
                </a:solidFill>
                <a:latin typeface="Arial" charset="0"/>
              </a:rPr>
              <a:t> WALEUNIS HABITATS MAPPING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2" descr="Eur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524001" y="260351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sz="2800" dirty="0">
                <a:solidFill>
                  <a:schemeClr val="bg1"/>
                </a:solidFill>
                <a:latin typeface="Arial" charset="0"/>
              </a:rPr>
              <a:t> Eur15 HABITATS MAPPING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0" descr="S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524001" y="260350"/>
            <a:ext cx="8893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sz="2800" dirty="0">
                <a:solidFill>
                  <a:schemeClr val="bg1"/>
                </a:solidFill>
                <a:latin typeface="Arial" charset="0"/>
              </a:rPr>
              <a:t>MAPPING of </a:t>
            </a:r>
            <a:r>
              <a:rPr lang="fr-BE" sz="2800" dirty="0" err="1">
                <a:solidFill>
                  <a:schemeClr val="bg1"/>
                </a:solidFill>
                <a:latin typeface="Arial" charset="0"/>
              </a:rPr>
              <a:t>species</a:t>
            </a:r>
            <a:r>
              <a:rPr lang="fr-BE" sz="2800" dirty="0">
                <a:solidFill>
                  <a:schemeClr val="bg1"/>
                </a:solidFill>
                <a:latin typeface="Arial" charset="0"/>
              </a:rPr>
              <a:t> of CI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752169" y="3429001"/>
            <a:ext cx="41198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BE" dirty="0">
                <a:solidFill>
                  <a:schemeClr val="bg1"/>
                </a:solidFill>
                <a:latin typeface="Arial" charset="0"/>
              </a:rPr>
              <a:t>Cantons de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Pie-grièches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écorcheurs</a:t>
            </a:r>
          </a:p>
          <a:p>
            <a:pPr algn="ctr" eaLnBrk="1" hangingPunct="1"/>
            <a:r>
              <a:rPr lang="fr-BE" dirty="0">
                <a:solidFill>
                  <a:schemeClr val="bg1"/>
                </a:solidFill>
                <a:latin typeface="Arial" charset="0"/>
              </a:rPr>
              <a:t>(Cantons of Red-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backed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Shrikes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cxnSp>
        <p:nvCxnSpPr>
          <p:cNvPr id="27653" name="Connecteur droit avec flèche 15"/>
          <p:cNvCxnSpPr>
            <a:cxnSpLocks noChangeShapeType="1"/>
          </p:cNvCxnSpPr>
          <p:nvPr/>
        </p:nvCxnSpPr>
        <p:spPr bwMode="auto">
          <a:xfrm flipV="1">
            <a:off x="2187576" y="2492375"/>
            <a:ext cx="34925" cy="936625"/>
          </a:xfrm>
          <a:prstGeom prst="straightConnector1">
            <a:avLst/>
          </a:prstGeom>
          <a:noFill/>
          <a:ln w="9525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27654" name="Connecteur droit avec flèche 17"/>
          <p:cNvCxnSpPr>
            <a:cxnSpLocks noChangeShapeType="1"/>
          </p:cNvCxnSpPr>
          <p:nvPr/>
        </p:nvCxnSpPr>
        <p:spPr bwMode="auto">
          <a:xfrm flipV="1">
            <a:off x="3863976" y="1341438"/>
            <a:ext cx="2016125" cy="2087562"/>
          </a:xfrm>
          <a:prstGeom prst="straightConnector1">
            <a:avLst/>
          </a:prstGeom>
          <a:noFill/>
          <a:ln w="9525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27655" name="Connecteur droit avec flèche 19"/>
          <p:cNvCxnSpPr>
            <a:cxnSpLocks noChangeShapeType="1"/>
          </p:cNvCxnSpPr>
          <p:nvPr/>
        </p:nvCxnSpPr>
        <p:spPr bwMode="auto">
          <a:xfrm flipV="1">
            <a:off x="4583114" y="3500438"/>
            <a:ext cx="2808287" cy="144462"/>
          </a:xfrm>
          <a:prstGeom prst="straightConnector1">
            <a:avLst/>
          </a:prstGeom>
          <a:noFill/>
          <a:ln w="9525" algn="ctr">
            <a:solidFill>
              <a:srgbClr val="FFFFCC"/>
            </a:solidFill>
            <a:round/>
            <a:headEnd/>
            <a:tailEnd type="arrow" w="med" len="med"/>
          </a:ln>
        </p:spPr>
      </p:cxnSp>
      <p:cxnSp>
        <p:nvCxnSpPr>
          <p:cNvPr id="27656" name="Connecteur droit avec flèche 21"/>
          <p:cNvCxnSpPr>
            <a:cxnSpLocks noChangeShapeType="1"/>
          </p:cNvCxnSpPr>
          <p:nvPr/>
        </p:nvCxnSpPr>
        <p:spPr bwMode="auto">
          <a:xfrm>
            <a:off x="4151313" y="4076701"/>
            <a:ext cx="3816350" cy="360363"/>
          </a:xfrm>
          <a:prstGeom prst="straightConnector1">
            <a:avLst/>
          </a:prstGeom>
          <a:noFill/>
          <a:ln w="9525" algn="ctr">
            <a:solidFill>
              <a:srgbClr val="FFFFCC"/>
            </a:solidFill>
            <a:round/>
            <a:headEnd/>
            <a:tailEnd type="arrow" w="med" len="med"/>
          </a:ln>
        </p:spPr>
      </p:cxnSp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7896225" y="6165850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BE" dirty="0">
                <a:solidFill>
                  <a:schemeClr val="bg1"/>
                </a:solidFill>
                <a:latin typeface="Arial" charset="0"/>
              </a:rPr>
              <a:t>Mare à triton crêté </a:t>
            </a:r>
          </a:p>
          <a:p>
            <a:pPr algn="ctr" eaLnBrk="1" hangingPunct="1"/>
            <a:r>
              <a:rPr lang="fr-BE" dirty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fr-BE" dirty="0" err="1">
                <a:solidFill>
                  <a:schemeClr val="bg1"/>
                </a:solidFill>
                <a:latin typeface="Arial" charset="0"/>
              </a:rPr>
              <a:t>Crested</a:t>
            </a:r>
            <a:r>
              <a:rPr lang="fr-BE" dirty="0">
                <a:solidFill>
                  <a:schemeClr val="bg1"/>
                </a:solidFill>
                <a:latin typeface="Arial" charset="0"/>
              </a:rPr>
              <a:t> Newt Pond)</a:t>
            </a:r>
          </a:p>
        </p:txBody>
      </p:sp>
      <p:cxnSp>
        <p:nvCxnSpPr>
          <p:cNvPr id="27658" name="Connecteur droit avec flèche 27"/>
          <p:cNvCxnSpPr>
            <a:cxnSpLocks noChangeShapeType="1"/>
          </p:cNvCxnSpPr>
          <p:nvPr/>
        </p:nvCxnSpPr>
        <p:spPr bwMode="auto">
          <a:xfrm flipV="1">
            <a:off x="10049510" y="3429000"/>
            <a:ext cx="0" cy="2665412"/>
          </a:xfrm>
          <a:prstGeom prst="straightConnector1">
            <a:avLst/>
          </a:prstGeom>
          <a:noFill/>
          <a:ln w="9525" algn="ctr">
            <a:solidFill>
              <a:srgbClr val="FFFFCC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2" descr="U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524001" y="260351"/>
            <a:ext cx="889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sz="2800" dirty="0">
                <a:solidFill>
                  <a:schemeClr val="bg1"/>
                </a:solidFill>
                <a:latin typeface="Arial" charset="0"/>
              </a:rPr>
              <a:t>MAPPING of MANAGEMENT UNITS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FC64338-43A7-4CF9-8EE9-85191792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8" y="5460019"/>
            <a:ext cx="3098105" cy="137635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D6FF642-D4A7-458F-B6EF-ECF9295E0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30" y="6206153"/>
            <a:ext cx="8943584" cy="656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FD7EB-6351-4A8A-8FD7-AF0E667277E2}"/>
              </a:ext>
            </a:extLst>
          </p:cNvPr>
          <p:cNvSpPr txBox="1"/>
          <p:nvPr/>
        </p:nvSpPr>
        <p:spPr>
          <a:xfrm>
            <a:off x="218661" y="3389241"/>
            <a:ext cx="1173125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  <a:cs typeface="Calibri"/>
              </a:rPr>
              <a:t>Thanks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  <a:cs typeface="Calibri"/>
              </a:rPr>
              <a:t>for your attention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655EACB-B24B-40FD-9E1D-7296BACAF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" t="8799" r="-13851" b="58545"/>
          <a:stretch/>
        </p:blipFill>
        <p:spPr>
          <a:xfrm>
            <a:off x="6263" y="-1044"/>
            <a:ext cx="13891084" cy="26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37937" y="1457688"/>
            <a:ext cx="66481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Public Service of </a:t>
            </a:r>
            <a:r>
              <a:rPr lang="fr-BE" sz="2400" b="1" dirty="0" err="1"/>
              <a:t>Wallonia</a:t>
            </a:r>
            <a:endParaRPr lang="fr-BE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238154" y="3126880"/>
            <a:ext cx="34563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General </a:t>
            </a:r>
            <a:r>
              <a:rPr lang="fr-BE" sz="2400" dirty="0" err="1"/>
              <a:t>Secretary</a:t>
            </a:r>
            <a:endParaRPr lang="fr-BE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31885" y="4695258"/>
            <a:ext cx="1362378" cy="964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/>
              <a:t>Budget, </a:t>
            </a:r>
            <a:r>
              <a:rPr lang="fr-BE" sz="1400" dirty="0" err="1"/>
              <a:t>Logistic</a:t>
            </a:r>
            <a:r>
              <a:rPr lang="fr-BE" sz="1400" dirty="0"/>
              <a:t> &amp; TIC</a:t>
            </a:r>
          </a:p>
          <a:p>
            <a:pPr algn="ctr"/>
            <a:endParaRPr lang="fr-BE" sz="1400" dirty="0"/>
          </a:p>
          <a:p>
            <a:pPr algn="ctr"/>
            <a:endParaRPr lang="fr-BE" sz="1467" dirty="0"/>
          </a:p>
        </p:txBody>
      </p:sp>
      <p:sp>
        <p:nvSpPr>
          <p:cNvPr id="9" name="ZoneTexte 8"/>
          <p:cNvSpPr txBox="1"/>
          <p:nvPr/>
        </p:nvSpPr>
        <p:spPr>
          <a:xfrm>
            <a:off x="2254502" y="4705586"/>
            <a:ext cx="1344149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 err="1"/>
              <a:t>Mobility</a:t>
            </a:r>
            <a:r>
              <a:rPr lang="fr-BE" sz="1400" dirty="0"/>
              <a:t> &amp; Infrastructures</a:t>
            </a:r>
          </a:p>
          <a:p>
            <a:pPr algn="ctr"/>
            <a:endParaRPr lang="fr-BE" sz="1400" dirty="0"/>
          </a:p>
          <a:p>
            <a:pPr algn="ctr"/>
            <a:endParaRPr lang="fr-BE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9004" y="484806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82BF21"/>
                </a:solidFill>
              </a:rPr>
              <a:t>Agriculture</a:t>
            </a:r>
          </a:p>
          <a:p>
            <a:pPr algn="ctr"/>
            <a:r>
              <a:rPr lang="fr-BE" sz="1600" b="1" dirty="0">
                <a:solidFill>
                  <a:srgbClr val="82BF21"/>
                </a:solidFill>
              </a:rPr>
              <a:t>Natural </a:t>
            </a:r>
            <a:r>
              <a:rPr lang="fr-BE" sz="1600" b="1" dirty="0" err="1">
                <a:solidFill>
                  <a:srgbClr val="82BF21"/>
                </a:solidFill>
              </a:rPr>
              <a:t>Resources</a:t>
            </a:r>
            <a:r>
              <a:rPr lang="fr-BE" sz="1600" b="1" dirty="0">
                <a:solidFill>
                  <a:srgbClr val="82BF21"/>
                </a:solidFill>
              </a:rPr>
              <a:t> </a:t>
            </a:r>
            <a:r>
              <a:rPr lang="fr-BE" sz="1600" b="1" dirty="0" err="1">
                <a:solidFill>
                  <a:srgbClr val="82BF21"/>
                </a:solidFill>
              </a:rPr>
              <a:t>Environment</a:t>
            </a:r>
            <a:endParaRPr lang="fr-BE" sz="1600" b="1" dirty="0">
              <a:solidFill>
                <a:srgbClr val="82BF2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23673" y="4819114"/>
            <a:ext cx="2036787" cy="984161"/>
          </a:xfrm>
          <a:prstGeom prst="rect">
            <a:avLst/>
          </a:prstGeom>
          <a:noFill/>
          <a:ln w="25400" cap="flat" cmpd="sng" algn="ctr">
            <a:solidFill>
              <a:srgbClr val="82BF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BE" sz="3200">
              <a:latin typeface="Times New Roman" pitchFamily="8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66013" y="4798396"/>
            <a:ext cx="13441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Territory, Housing, Heritage, Energy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876127" y="4791599"/>
            <a:ext cx="1152128" cy="912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333" dirty="0" err="1"/>
              <a:t>Interior</a:t>
            </a:r>
            <a:r>
              <a:rPr lang="fr-BE" sz="1333" dirty="0"/>
              <a:t>, </a:t>
            </a:r>
          </a:p>
          <a:p>
            <a:pPr algn="ctr"/>
            <a:r>
              <a:rPr lang="fr-BE" sz="1333" dirty="0"/>
              <a:t>Social action</a:t>
            </a:r>
          </a:p>
          <a:p>
            <a:pPr algn="ctr"/>
            <a:endParaRPr lang="fr-BE" sz="1333" dirty="0"/>
          </a:p>
          <a:p>
            <a:pPr algn="ctr"/>
            <a:endParaRPr lang="fr-BE" sz="1333" dirty="0"/>
          </a:p>
        </p:txBody>
      </p:sp>
      <p:sp>
        <p:nvSpPr>
          <p:cNvPr id="22" name="ZoneTexte 21"/>
          <p:cNvSpPr txBox="1"/>
          <p:nvPr/>
        </p:nvSpPr>
        <p:spPr>
          <a:xfrm>
            <a:off x="9395826" y="4778291"/>
            <a:ext cx="1152128" cy="912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333" dirty="0"/>
              <a:t>Economy</a:t>
            </a:r>
          </a:p>
          <a:p>
            <a:pPr algn="ctr"/>
            <a:r>
              <a:rPr lang="fr-BE" sz="1333" dirty="0" err="1"/>
              <a:t>Employment</a:t>
            </a:r>
            <a:endParaRPr lang="fr-BE" sz="1333" dirty="0"/>
          </a:p>
          <a:p>
            <a:pPr algn="ctr"/>
            <a:r>
              <a:rPr lang="fr-BE" sz="1333" dirty="0" err="1"/>
              <a:t>Research</a:t>
            </a:r>
            <a:endParaRPr lang="fr-BE" sz="1333" dirty="0"/>
          </a:p>
          <a:p>
            <a:pPr algn="ctr"/>
            <a:endParaRPr lang="fr-BE" sz="1333" dirty="0"/>
          </a:p>
        </p:txBody>
      </p:sp>
      <p:sp>
        <p:nvSpPr>
          <p:cNvPr id="24" name="ZoneTexte 23"/>
          <p:cNvSpPr txBox="1"/>
          <p:nvPr/>
        </p:nvSpPr>
        <p:spPr>
          <a:xfrm>
            <a:off x="10704512" y="4713604"/>
            <a:ext cx="1152128" cy="912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333" dirty="0" err="1"/>
              <a:t>Tax</a:t>
            </a:r>
            <a:r>
              <a:rPr lang="fr-BE" sz="1333" dirty="0"/>
              <a:t> system</a:t>
            </a:r>
          </a:p>
          <a:p>
            <a:pPr algn="ctr"/>
            <a:endParaRPr lang="fr-BE" sz="1333" dirty="0"/>
          </a:p>
          <a:p>
            <a:pPr algn="ctr"/>
            <a:endParaRPr lang="fr-BE" sz="1333" dirty="0"/>
          </a:p>
          <a:p>
            <a:pPr algn="ctr"/>
            <a:endParaRPr lang="fr-BE" sz="1333" dirty="0"/>
          </a:p>
        </p:txBody>
      </p:sp>
      <p:cxnSp>
        <p:nvCxnSpPr>
          <p:cNvPr id="28" name="Connecteur droit 27"/>
          <p:cNvCxnSpPr>
            <a:cxnSpLocks/>
          </p:cNvCxnSpPr>
          <p:nvPr/>
        </p:nvCxnSpPr>
        <p:spPr bwMode="auto">
          <a:xfrm>
            <a:off x="5865337" y="2755065"/>
            <a:ext cx="4787" cy="3811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>
            <a:cxnSpLocks/>
          </p:cNvCxnSpPr>
          <p:nvPr/>
        </p:nvCxnSpPr>
        <p:spPr bwMode="auto">
          <a:xfrm>
            <a:off x="5865337" y="3588545"/>
            <a:ext cx="0" cy="417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>
            <a:cxnSpLocks/>
          </p:cNvCxnSpPr>
          <p:nvPr/>
        </p:nvCxnSpPr>
        <p:spPr bwMode="auto">
          <a:xfrm>
            <a:off x="1321160" y="4005976"/>
            <a:ext cx="99594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34"/>
          <p:cNvCxnSpPr/>
          <p:nvPr/>
        </p:nvCxnSpPr>
        <p:spPr bwMode="auto">
          <a:xfrm>
            <a:off x="1321160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36"/>
          <p:cNvCxnSpPr/>
          <p:nvPr/>
        </p:nvCxnSpPr>
        <p:spPr bwMode="auto">
          <a:xfrm>
            <a:off x="2891518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/>
          <p:nvPr/>
        </p:nvCxnSpPr>
        <p:spPr bwMode="auto">
          <a:xfrm>
            <a:off x="4883781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>
            <a:off x="6934199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/>
          <p:cNvCxnSpPr/>
          <p:nvPr/>
        </p:nvCxnSpPr>
        <p:spPr bwMode="auto">
          <a:xfrm>
            <a:off x="8409179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>
            <a:off x="9936427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/>
          <p:cNvCxnSpPr/>
          <p:nvPr/>
        </p:nvCxnSpPr>
        <p:spPr bwMode="auto">
          <a:xfrm>
            <a:off x="11280576" y="4005976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Image 3" descr="Logo SPW environnement">
            <a:extLst>
              <a:ext uri="{FF2B5EF4-FFF2-40B4-BE49-F238E27FC236}">
                <a16:creationId xmlns:a16="http://schemas.microsoft.com/office/drawing/2014/main" id="{ED495BEF-E900-4F02-B3EB-7F644962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21" y="4283309"/>
            <a:ext cx="1286943" cy="54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5FEAA88-6EC3-4D8A-BBD3-95F599C29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14" y="1951117"/>
            <a:ext cx="2029416" cy="90309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A1C84F6-28A8-4309-BBEA-8231AD53F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1" y="4294008"/>
            <a:ext cx="743749" cy="44691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684417A-49F6-4F8E-AC64-B85CD6895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3" y="4303094"/>
            <a:ext cx="855163" cy="46178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2A9E7473-766E-4757-9DE2-E1A9D8F6A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439" y="5700191"/>
            <a:ext cx="1082515" cy="42218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0024183-0B30-45F1-9DF6-E5F45C6853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25" y="5789954"/>
            <a:ext cx="640717" cy="38443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4EB08E24-0CC3-4FEF-91BF-FB1D063A9B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65" y="4315947"/>
            <a:ext cx="776757" cy="467348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649CCA2-B811-4EE3-A558-41114C9EA1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5" y="5228411"/>
            <a:ext cx="1088722" cy="47178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731350-1AC0-45D1-AE73-81321CEF72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39" y="4338789"/>
            <a:ext cx="777022" cy="46839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7662D7B-9DA4-4932-8072-047F5BFA3F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20" y="5780777"/>
            <a:ext cx="641973" cy="36057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80FB346A-F09D-46D1-85AF-E97DB2F157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9" y="4231545"/>
            <a:ext cx="805671" cy="482059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0BB48BB7-9652-4898-B361-6C7D62D2E1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34" y="4338789"/>
            <a:ext cx="718495" cy="37481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21DD1279-A39B-4053-886B-0BD1CF1CE8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33" y="4313386"/>
            <a:ext cx="855163" cy="4603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219C1FEB-1A3C-481E-913E-64E2C31AD1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06" y="4348439"/>
            <a:ext cx="712462" cy="429852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6C79471B-0141-4314-9E85-C1F86C64EB7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94" y="4313021"/>
            <a:ext cx="787359" cy="473117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1BE780D9-7BE7-46AE-BA47-85FA05B162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65" y="204868"/>
            <a:ext cx="1164012" cy="150409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66EB3B-2D4D-DEDC-D782-1ABBF420CF88}"/>
              </a:ext>
            </a:extLst>
          </p:cNvPr>
          <p:cNvSpPr txBox="1">
            <a:spLocks/>
          </p:cNvSpPr>
          <p:nvPr/>
        </p:nvSpPr>
        <p:spPr>
          <a:xfrm>
            <a:off x="0" y="33830"/>
            <a:ext cx="10490827" cy="75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fr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 </a:t>
            </a:r>
            <a:r>
              <a:rPr lang="fr-B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fr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Walloon</a:t>
            </a:r>
            <a:r>
              <a:rPr lang="fr-BE" sz="3200" b="1" dirty="0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institutional</a:t>
            </a:r>
            <a:r>
              <a:rPr lang="fr-BE" sz="3200" b="1" dirty="0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framework</a:t>
            </a:r>
            <a:endParaRPr lang="fr-B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99368" y="2934303"/>
            <a:ext cx="326436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667" b="1" dirty="0">
                <a:solidFill>
                  <a:srgbClr val="82BF21"/>
                </a:solidFill>
              </a:rPr>
              <a:t>Agriculture</a:t>
            </a:r>
          </a:p>
          <a:p>
            <a:pPr algn="ctr"/>
            <a:r>
              <a:rPr lang="fr-BE" sz="2667" b="1" dirty="0">
                <a:solidFill>
                  <a:srgbClr val="82BF21"/>
                </a:solidFill>
              </a:rPr>
              <a:t>Natural </a:t>
            </a:r>
            <a:r>
              <a:rPr lang="fr-BE" sz="2667" b="1" dirty="0" err="1">
                <a:solidFill>
                  <a:srgbClr val="82BF21"/>
                </a:solidFill>
              </a:rPr>
              <a:t>Resources</a:t>
            </a:r>
            <a:endParaRPr lang="fr-BE" sz="2667" b="1" dirty="0">
              <a:solidFill>
                <a:srgbClr val="82BF21"/>
              </a:solidFill>
            </a:endParaRPr>
          </a:p>
          <a:p>
            <a:pPr algn="ctr"/>
            <a:r>
              <a:rPr lang="fr-BE" sz="2667" b="1" dirty="0" err="1">
                <a:solidFill>
                  <a:srgbClr val="82BF21"/>
                </a:solidFill>
              </a:rPr>
              <a:t>Environment</a:t>
            </a:r>
            <a:endParaRPr lang="fr-BE" sz="2667" b="1" dirty="0">
              <a:solidFill>
                <a:srgbClr val="82BF2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71797" y="2806642"/>
            <a:ext cx="3264363" cy="1764587"/>
          </a:xfrm>
          <a:prstGeom prst="rect">
            <a:avLst/>
          </a:prstGeom>
          <a:noFill/>
          <a:ln w="25400" cap="flat" cmpd="sng" algn="ctr">
            <a:solidFill>
              <a:srgbClr val="82BF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fr-BE" sz="3200">
              <a:latin typeface="Times New Roman" pitchFamily="8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47861" y="1078452"/>
            <a:ext cx="29928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Development</a:t>
            </a:r>
            <a:r>
              <a:rPr lang="fr-BE" sz="1600" dirty="0"/>
              <a:t>, Rural </a:t>
            </a:r>
            <a:r>
              <a:rPr lang="fr-BE" sz="1600" dirty="0" err="1"/>
              <a:t>Affairs</a:t>
            </a:r>
            <a:r>
              <a:rPr lang="fr-BE" sz="1600" dirty="0"/>
              <a:t>, </a:t>
            </a:r>
            <a:r>
              <a:rPr lang="fr-BE" sz="1600" dirty="0" err="1"/>
              <a:t>Watercourses</a:t>
            </a:r>
            <a:r>
              <a:rPr lang="fr-BE" sz="1600" dirty="0"/>
              <a:t>, animal </a:t>
            </a:r>
            <a:r>
              <a:rPr lang="fr-BE" sz="1600" dirty="0" err="1"/>
              <a:t>wellbeing</a:t>
            </a:r>
            <a:endParaRPr lang="fr-BE" sz="1600" dirty="0"/>
          </a:p>
          <a:p>
            <a:pPr algn="ctr"/>
            <a:r>
              <a:rPr lang="fr-BE" sz="1600" dirty="0"/>
              <a:t>(DDRCB)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03283" y="1150459"/>
            <a:ext cx="24884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European</a:t>
            </a:r>
            <a:r>
              <a:rPr lang="fr-BE" sz="1600" dirty="0"/>
              <a:t> </a:t>
            </a:r>
            <a:r>
              <a:rPr lang="fr-BE" sz="1600" dirty="0" err="1"/>
              <a:t>policy</a:t>
            </a:r>
            <a:r>
              <a:rPr lang="fr-BE" sz="1600" dirty="0"/>
              <a:t> and International </a:t>
            </a:r>
            <a:r>
              <a:rPr lang="fr-BE" sz="1600" dirty="0" err="1"/>
              <a:t>Agreements</a:t>
            </a:r>
            <a:endParaRPr lang="fr-BE" sz="1600" dirty="0"/>
          </a:p>
          <a:p>
            <a:pPr algn="ctr"/>
            <a:r>
              <a:rPr lang="fr-BE" sz="1600" dirty="0"/>
              <a:t>(DPEAI)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112224" y="1323901"/>
            <a:ext cx="2576797" cy="872098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Natural and Agricultural </a:t>
            </a:r>
            <a:r>
              <a:rPr lang="fr-BE" sz="1600" dirty="0" err="1"/>
              <a:t>Environment</a:t>
            </a:r>
            <a:r>
              <a:rPr lang="fr-BE" sz="1600" dirty="0"/>
              <a:t> </a:t>
            </a:r>
            <a:r>
              <a:rPr lang="fr-BE" sz="1600" dirty="0" err="1"/>
              <a:t>Studies</a:t>
            </a:r>
            <a:endParaRPr lang="fr-BE" sz="1600" dirty="0"/>
          </a:p>
          <a:p>
            <a:pPr algn="ctr"/>
            <a:r>
              <a:rPr lang="fr-BE" sz="1867" dirty="0"/>
              <a:t>(DEMNA)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688288" y="4204413"/>
            <a:ext cx="21122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Aids</a:t>
            </a:r>
            <a:endParaRPr lang="fr-BE" sz="1600" dirty="0"/>
          </a:p>
          <a:p>
            <a:pPr algn="ctr"/>
            <a:r>
              <a:rPr lang="fr-BE" sz="1600" dirty="0"/>
              <a:t>(DA)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75264" y="5314257"/>
            <a:ext cx="2112235" cy="584775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Wildlife</a:t>
            </a:r>
            <a:r>
              <a:rPr lang="fr-BE" sz="1600" dirty="0"/>
              <a:t> and </a:t>
            </a:r>
            <a:r>
              <a:rPr lang="fr-BE" sz="1600" dirty="0" err="1"/>
              <a:t>Forestry</a:t>
            </a:r>
            <a:endParaRPr lang="fr-BE" sz="1600" dirty="0"/>
          </a:p>
          <a:p>
            <a:pPr algn="ctr"/>
            <a:r>
              <a:rPr lang="fr-BE" sz="1600" dirty="0"/>
              <a:t>(DNF)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983765" y="5375232"/>
            <a:ext cx="21122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Soil</a:t>
            </a:r>
            <a:r>
              <a:rPr lang="fr-BE" sz="1600" dirty="0"/>
              <a:t> and </a:t>
            </a:r>
            <a:r>
              <a:rPr lang="fr-BE" sz="1600" dirty="0" err="1"/>
              <a:t>Waste</a:t>
            </a:r>
            <a:endParaRPr lang="fr-BE" sz="1600" dirty="0"/>
          </a:p>
          <a:p>
            <a:pPr algn="ctr"/>
            <a:r>
              <a:rPr lang="fr-BE" sz="1600" dirty="0"/>
              <a:t>(DSD)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91477" y="4750859"/>
            <a:ext cx="21122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Police and Inspections</a:t>
            </a:r>
          </a:p>
          <a:p>
            <a:pPr algn="ctr"/>
            <a:r>
              <a:rPr lang="fr-BE" sz="1600" dirty="0"/>
              <a:t>(DPC)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93379" y="2518612"/>
            <a:ext cx="222629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Environment</a:t>
            </a:r>
            <a:r>
              <a:rPr lang="fr-BE" sz="1600" dirty="0"/>
              <a:t> and Water</a:t>
            </a:r>
          </a:p>
          <a:p>
            <a:pPr algn="ctr"/>
            <a:r>
              <a:rPr lang="fr-BE" sz="1600" dirty="0"/>
              <a:t>(DEE)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46539" y="3569115"/>
            <a:ext cx="25731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/>
              <a:t>Permits</a:t>
            </a:r>
            <a:r>
              <a:rPr lang="fr-BE" sz="1600" dirty="0"/>
              <a:t> and </a:t>
            </a:r>
            <a:r>
              <a:rPr lang="fr-BE" sz="1600" dirty="0" err="1"/>
              <a:t>Authorisations</a:t>
            </a:r>
            <a:endParaRPr lang="fr-BE" sz="1600" dirty="0"/>
          </a:p>
          <a:p>
            <a:pPr algn="ctr"/>
            <a:r>
              <a:rPr lang="fr-BE" sz="1600" dirty="0"/>
              <a:t>(DPA)</a:t>
            </a:r>
          </a:p>
        </p:txBody>
      </p:sp>
      <p:cxnSp>
        <p:nvCxnSpPr>
          <p:cNvPr id="20" name="Connecteur droit 19"/>
          <p:cNvCxnSpPr>
            <a:cxnSpLocks/>
            <a:stCxn id="8" idx="2"/>
            <a:endCxn id="7" idx="0"/>
          </p:cNvCxnSpPr>
          <p:nvPr/>
        </p:nvCxnSpPr>
        <p:spPr bwMode="auto">
          <a:xfrm flipH="1">
            <a:off x="5903979" y="1909449"/>
            <a:ext cx="440310" cy="897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/>
          <p:cNvCxnSpPr>
            <a:cxnSpLocks/>
            <a:endCxn id="12" idx="1"/>
          </p:cNvCxnSpPr>
          <p:nvPr/>
        </p:nvCxnSpPr>
        <p:spPr bwMode="auto">
          <a:xfrm flipV="1">
            <a:off x="7536160" y="1759950"/>
            <a:ext cx="576064" cy="1046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/>
          <p:cNvCxnSpPr>
            <a:endCxn id="13" idx="1"/>
          </p:cNvCxnSpPr>
          <p:nvPr/>
        </p:nvCxnSpPr>
        <p:spPr bwMode="auto">
          <a:xfrm>
            <a:off x="7536160" y="3988389"/>
            <a:ext cx="1152128" cy="508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6960096" y="4583143"/>
            <a:ext cx="576064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 flipH="1">
            <a:off x="4751851" y="4583143"/>
            <a:ext cx="288032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33"/>
          <p:cNvCxnSpPr>
            <a:stCxn id="16" idx="0"/>
          </p:cNvCxnSpPr>
          <p:nvPr/>
        </p:nvCxnSpPr>
        <p:spPr bwMode="auto">
          <a:xfrm flipV="1">
            <a:off x="2447595" y="4204414"/>
            <a:ext cx="1824203" cy="5464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/>
          <p:cNvCxnSpPr>
            <a:cxnSpLocks/>
            <a:stCxn id="18" idx="3"/>
            <a:endCxn id="7" idx="1"/>
          </p:cNvCxnSpPr>
          <p:nvPr/>
        </p:nvCxnSpPr>
        <p:spPr bwMode="auto">
          <a:xfrm flipV="1">
            <a:off x="3119671" y="3688936"/>
            <a:ext cx="1152126" cy="172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 droit 37"/>
          <p:cNvCxnSpPr>
            <a:cxnSpLocks/>
            <a:stCxn id="17" idx="3"/>
          </p:cNvCxnSpPr>
          <p:nvPr/>
        </p:nvCxnSpPr>
        <p:spPr bwMode="auto">
          <a:xfrm>
            <a:off x="3119670" y="2811000"/>
            <a:ext cx="1152127" cy="139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/>
          <p:cNvCxnSpPr>
            <a:cxnSpLocks/>
            <a:stCxn id="10" idx="2"/>
          </p:cNvCxnSpPr>
          <p:nvPr/>
        </p:nvCxnSpPr>
        <p:spPr bwMode="auto">
          <a:xfrm>
            <a:off x="2547514" y="1981456"/>
            <a:ext cx="2204337" cy="825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8688288" y="3073383"/>
            <a:ext cx="21122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/>
              <a:t>Agriculture</a:t>
            </a:r>
          </a:p>
          <a:p>
            <a:pPr algn="ctr"/>
            <a:r>
              <a:rPr lang="fr-BE" sz="1600" dirty="0"/>
              <a:t>(</a:t>
            </a:r>
            <a:r>
              <a:rPr lang="fr-BE" sz="1600" dirty="0" err="1"/>
              <a:t>DAgri</a:t>
            </a:r>
            <a:r>
              <a:rPr lang="fr-BE" sz="1600" dirty="0"/>
              <a:t>)</a:t>
            </a:r>
          </a:p>
        </p:txBody>
      </p:sp>
      <p:cxnSp>
        <p:nvCxnSpPr>
          <p:cNvPr id="29" name="Connecteur droit 28"/>
          <p:cNvCxnSpPr>
            <a:endCxn id="25" idx="1"/>
          </p:cNvCxnSpPr>
          <p:nvPr/>
        </p:nvCxnSpPr>
        <p:spPr bwMode="auto">
          <a:xfrm>
            <a:off x="7536160" y="3145390"/>
            <a:ext cx="1152128" cy="220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id="{F2C48B56-1836-8BA0-DCDD-29071BAAAA53}"/>
              </a:ext>
            </a:extLst>
          </p:cNvPr>
          <p:cNvSpPr txBox="1">
            <a:spLocks/>
          </p:cNvSpPr>
          <p:nvPr/>
        </p:nvSpPr>
        <p:spPr>
          <a:xfrm>
            <a:off x="0" y="33830"/>
            <a:ext cx="10490827" cy="75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7AB929"/>
                </a:solidFill>
                <a:latin typeface="Arial"/>
                <a:ea typeface="+mj-ea"/>
                <a:cs typeface="Arial"/>
              </a:defRPr>
            </a:lvl1pPr>
          </a:lstStyle>
          <a:p>
            <a:pPr marL="514350" indent="-514350">
              <a:buFont typeface="+mj-lt"/>
              <a:buAutoNum type="arabicPeriod" startAt="2"/>
            </a:pPr>
            <a:r>
              <a:rPr lang="fr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 </a:t>
            </a:r>
            <a:r>
              <a:rPr lang="fr-B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r>
              <a:rPr lang="fr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Walloon</a:t>
            </a:r>
            <a:r>
              <a:rPr lang="fr-BE" sz="3200" b="1" dirty="0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institutional</a:t>
            </a:r>
            <a:r>
              <a:rPr lang="fr-BE" sz="3200" b="1" dirty="0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 </a:t>
            </a:r>
            <a:r>
              <a:rPr lang="fr-BE" sz="3200" b="1" dirty="0" err="1">
                <a:solidFill>
                  <a:srgbClr val="FF0000"/>
                </a:solidFill>
                <a:latin typeface="Arial" panose="020B0604020202020204" pitchFamily="34" charset="0"/>
                <a:ea typeface="Geneva" pitchFamily="64" charset="-128"/>
                <a:cs typeface="Arial" panose="020B0604020202020204" pitchFamily="34" charset="0"/>
              </a:rPr>
              <a:t>framework</a:t>
            </a:r>
            <a:endParaRPr lang="fr-B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0D41BA-6DD7-474B-BBD3-803A0904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2" y="1440292"/>
            <a:ext cx="12193767" cy="43037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Consultation &amp; discussion with other </a:t>
            </a:r>
            <a:r>
              <a:rPr lang="en-US" sz="1900" b="1" dirty="0">
                <a:solidFill>
                  <a:srgbClr val="00B050"/>
                </a:solidFill>
              </a:rPr>
              <a:t>BE entities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Information note </a:t>
            </a:r>
            <a:r>
              <a:rPr lang="en-US" sz="1900" b="1" dirty="0">
                <a:sym typeface="Wingdings" panose="05000000000000000000" pitchFamily="2" charset="2"/>
              </a:rPr>
              <a:t></a:t>
            </a:r>
            <a:r>
              <a:rPr lang="en-US" sz="1900" b="1" dirty="0">
                <a:solidFill>
                  <a:srgbClr val="00B050"/>
                </a:solidFill>
              </a:rPr>
              <a:t>nature Minister </a:t>
            </a:r>
            <a:r>
              <a:rPr lang="en-US" sz="1900" b="1" dirty="0"/>
              <a:t>on the ongoing process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>
                <a:solidFill>
                  <a:srgbClr val="00B050"/>
                </a:solidFill>
              </a:rPr>
              <a:t>Draft note from nature service </a:t>
            </a:r>
            <a:r>
              <a:rPr lang="en-US" sz="1900" b="1" dirty="0" err="1"/>
              <a:t>i.e</a:t>
            </a:r>
            <a:r>
              <a:rPr lang="en-US" sz="1900" b="1" dirty="0"/>
              <a:t> DNF </a:t>
            </a:r>
            <a:r>
              <a:rPr lang="en-US" sz="1900" dirty="0"/>
              <a:t>(</a:t>
            </a:r>
            <a:r>
              <a:rPr lang="en-GB" sz="1900" dirty="0"/>
              <a:t>Wildlife and Forestry Department) &amp;</a:t>
            </a:r>
            <a:r>
              <a:rPr lang="en-US" sz="1900" dirty="0"/>
              <a:t> </a:t>
            </a:r>
            <a:r>
              <a:rPr lang="en-US" sz="1900" b="1" dirty="0"/>
              <a:t>DEMNA </a:t>
            </a:r>
            <a:r>
              <a:rPr lang="en-US" sz="1900" dirty="0"/>
              <a:t>(</a:t>
            </a:r>
            <a:r>
              <a:rPr lang="en-GB" sz="1900" dirty="0"/>
              <a:t>Natural and Agricultural Environmental Studies Department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Contacts with other services of the PSW </a:t>
            </a:r>
            <a:r>
              <a:rPr lang="en-US" sz="1900" b="1" dirty="0">
                <a:sym typeface="Wingdings" panose="05000000000000000000" pitchFamily="2" charset="2"/>
              </a:rPr>
              <a:t> </a:t>
            </a:r>
            <a:r>
              <a:rPr lang="en-US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draft proposal 1</a:t>
            </a:r>
            <a:endParaRPr lang="en-US" sz="19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Discussion/validation at higher level of administration incl. other services (COD) </a:t>
            </a:r>
            <a:r>
              <a:rPr lang="en-US" sz="1900" b="1" dirty="0">
                <a:sym typeface="Wingdings" panose="05000000000000000000" pitchFamily="2" charset="2"/>
              </a:rPr>
              <a:t></a:t>
            </a:r>
            <a:r>
              <a:rPr lang="en-US" sz="1900" b="1" dirty="0"/>
              <a:t> </a:t>
            </a:r>
            <a:r>
              <a:rPr lang="en-US" sz="1900" b="1" dirty="0">
                <a:solidFill>
                  <a:srgbClr val="00B050"/>
                </a:solidFill>
              </a:rPr>
              <a:t>draft proposal 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Administration draft proposal 2 to the </a:t>
            </a:r>
            <a:r>
              <a:rPr lang="en-US" sz="1900" b="1" dirty="0">
                <a:solidFill>
                  <a:srgbClr val="00B050"/>
                </a:solidFill>
              </a:rPr>
              <a:t>Minister of nature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Discussion with the Cabinet of the Minister of nature</a:t>
            </a:r>
            <a:r>
              <a:rPr lang="en-US" sz="1900" b="1" dirty="0">
                <a:sym typeface="Wingdings" panose="05000000000000000000" pitchFamily="2" charset="2"/>
              </a:rPr>
              <a:t></a:t>
            </a:r>
            <a:r>
              <a:rPr lang="en-US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1st minister decision : updated note 1</a:t>
            </a:r>
            <a:endParaRPr lang="en-US" sz="19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900" b="1" dirty="0">
                <a:solidFill>
                  <a:srgbClr val="00B050"/>
                </a:solidFill>
              </a:rPr>
              <a:t>Stakeholders' consultation </a:t>
            </a:r>
            <a:r>
              <a:rPr lang="en-US" sz="1900" b="1" dirty="0">
                <a:sym typeface="Wingdings" panose="05000000000000000000" pitchFamily="2" charset="2"/>
              </a:rPr>
              <a:t> </a:t>
            </a:r>
            <a:r>
              <a:rPr lang="en-US" sz="1900" b="1" dirty="0">
                <a:solidFill>
                  <a:srgbClr val="00B050"/>
                </a:solidFill>
              </a:rPr>
              <a:t>updated note 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/>
              <a:t>Final decision of the Minister of nature on the PA incl. SPA</a:t>
            </a:r>
            <a:r>
              <a:rPr lang="en-US" sz="1900" b="1" dirty="0">
                <a:sym typeface="Wingdings" panose="05000000000000000000" pitchFamily="2" charset="2"/>
              </a:rPr>
              <a:t></a:t>
            </a:r>
            <a:r>
              <a:rPr lang="en-US" sz="1900" b="1" dirty="0">
                <a:solidFill>
                  <a:srgbClr val="00B050"/>
                </a:solidFill>
                <a:sym typeface="Wingdings" panose="05000000000000000000" pitchFamily="2" charset="2"/>
              </a:rPr>
              <a:t>2nd minister decision : final note</a:t>
            </a:r>
            <a:endParaRPr lang="en-US" sz="19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1900" b="1" dirty="0">
                <a:solidFill>
                  <a:srgbClr val="00B050"/>
                </a:solidFill>
              </a:rPr>
              <a:t>Finalization</a:t>
            </a:r>
            <a:r>
              <a:rPr lang="en-US" sz="1900" b="1" dirty="0"/>
              <a:t> of Walloon Pledge by our service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900" b="1" dirty="0">
                <a:solidFill>
                  <a:srgbClr val="00B050"/>
                </a:solidFill>
              </a:rPr>
              <a:t>Submission</a:t>
            </a:r>
            <a:r>
              <a:rPr lang="en-US" sz="1900" b="1" dirty="0"/>
              <a:t> of the PA pledge in the Reportnet3 (1</a:t>
            </a:r>
            <a:r>
              <a:rPr lang="en-US" sz="1900" b="1" baseline="30000" dirty="0"/>
              <a:t>st</a:t>
            </a:r>
            <a:r>
              <a:rPr lang="en-US" sz="1900" b="1" dirty="0"/>
              <a:t> October 2024)</a:t>
            </a:r>
          </a:p>
          <a:p>
            <a:pPr marL="0" indent="0">
              <a:buNone/>
            </a:pPr>
            <a:endParaRPr lang="en-US" sz="1900" b="1" dirty="0"/>
          </a:p>
          <a:p>
            <a:endParaRPr lang="en-US" sz="1900" b="1" dirty="0"/>
          </a:p>
          <a:p>
            <a:endParaRPr lang="fr-BE" sz="19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5BFAD5-5306-CC37-CC85-37BFB9377A08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2A3529-8063-06D5-AED7-C8153F8A30CB}"/>
              </a:ext>
            </a:extLst>
          </p:cNvPr>
          <p:cNvSpPr txBox="1"/>
          <p:nvPr/>
        </p:nvSpPr>
        <p:spPr>
          <a:xfrm>
            <a:off x="79512" y="846213"/>
            <a:ext cx="10202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3.1. Steps towards the establishment of PA/SPA in Wallonia</a:t>
            </a:r>
          </a:p>
        </p:txBody>
      </p:sp>
    </p:spTree>
    <p:extLst>
      <p:ext uri="{BB962C8B-B14F-4D97-AF65-F5344CB8AC3E}">
        <p14:creationId xmlns:p14="http://schemas.microsoft.com/office/powerpoint/2010/main" val="409650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0D4D-6C7E-4BFF-828A-FD28391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8" y="772944"/>
            <a:ext cx="10452549" cy="461665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3.2. Stakeholders involved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BDA39-6DC1-44F1-9ED2-DEC782FA547E}"/>
              </a:ext>
            </a:extLst>
          </p:cNvPr>
          <p:cNvSpPr txBox="1"/>
          <p:nvPr/>
        </p:nvSpPr>
        <p:spPr>
          <a:xfrm>
            <a:off x="225728" y="1565900"/>
            <a:ext cx="1184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</a:rPr>
              <a:t>The 18 following stakeholders were involved in the preparation of the pledge (on the updated note 2) &amp; meeting on October 9, 2023) :</a:t>
            </a:r>
            <a:endParaRPr lang="fr-BE" sz="2400" b="1" dirty="0">
              <a:solidFill>
                <a:srgbClr val="00B05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2D8DD9-5289-1646-FC74-1804CC728BF1}"/>
              </a:ext>
            </a:extLst>
          </p:cNvPr>
          <p:cNvSpPr txBox="1"/>
          <p:nvPr/>
        </p:nvSpPr>
        <p:spPr>
          <a:xfrm>
            <a:off x="225728" y="2423612"/>
            <a:ext cx="5953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fr-BE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BE" sz="2000" b="1" dirty="0"/>
              <a:t>Ardenne et Gaume </a:t>
            </a:r>
          </a:p>
          <a:p>
            <a:r>
              <a:rPr lang="fr-BE" sz="2000" b="1" dirty="0"/>
              <a:t>- </a:t>
            </a:r>
            <a:r>
              <a:rPr lang="fr-BE" sz="2000" b="1" dirty="0" err="1"/>
              <a:t>Canopea</a:t>
            </a:r>
            <a:r>
              <a:rPr lang="fr-BE" sz="2000" b="1" dirty="0"/>
              <a:t> </a:t>
            </a:r>
          </a:p>
          <a:p>
            <a:r>
              <a:rPr lang="fr-BE" sz="2000" b="1" dirty="0"/>
              <a:t>- Cercle des naturalistes de Belgique </a:t>
            </a:r>
          </a:p>
          <a:p>
            <a:r>
              <a:rPr lang="fr-BE" sz="2000" b="1" dirty="0"/>
              <a:t>- Confédération Belge du Bois </a:t>
            </a:r>
          </a:p>
          <a:p>
            <a:r>
              <a:rPr lang="fr-BE" sz="2000" b="1" dirty="0"/>
              <a:t>- Fédération des jeunes agriculteurs </a:t>
            </a:r>
          </a:p>
          <a:p>
            <a:r>
              <a:rPr lang="fr-BE" sz="2000" b="1" dirty="0"/>
              <a:t>- Fédération des parcs naturels </a:t>
            </a:r>
          </a:p>
          <a:p>
            <a:r>
              <a:rPr lang="fr-BE" sz="2000" b="1" dirty="0"/>
              <a:t>- </a:t>
            </a:r>
            <a:r>
              <a:rPr lang="fr-BE" sz="2000" b="1" dirty="0" err="1"/>
              <a:t>Fediex</a:t>
            </a:r>
            <a:r>
              <a:rPr lang="fr-BE" sz="2000" b="1" dirty="0"/>
              <a:t> </a:t>
            </a:r>
          </a:p>
          <a:p>
            <a:r>
              <a:rPr lang="fr-BE" sz="2000" b="1" dirty="0"/>
              <a:t>- Filière Bois Wallonie </a:t>
            </a:r>
          </a:p>
          <a:p>
            <a:pPr marL="176213" indent="-176213"/>
            <a:r>
              <a:rPr lang="fr-BE" sz="2000" b="1" dirty="0"/>
              <a:t>- </a:t>
            </a:r>
            <a:r>
              <a:rPr lang="fr-BE" sz="2000" b="1" dirty="0" err="1"/>
              <a:t>Fugéa</a:t>
            </a:r>
            <a:r>
              <a:rPr lang="fr-BE" sz="2000" b="1" dirty="0"/>
              <a:t> (</a:t>
            </a:r>
            <a:r>
              <a:rPr lang="en-US" sz="2000" b="1" dirty="0"/>
              <a:t>United Federation of Breeders and Farmers Groups)</a:t>
            </a:r>
            <a:endParaRPr lang="fr-BE" sz="2000" b="1" dirty="0"/>
          </a:p>
          <a:p>
            <a:r>
              <a:rPr lang="fr-BE" sz="2000" b="1" dirty="0"/>
              <a:t>- FWA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8724C0-7DE5-0444-B2A7-D9B1AA733B9F}"/>
              </a:ext>
            </a:extLst>
          </p:cNvPr>
          <p:cNvSpPr txBox="1"/>
          <p:nvPr/>
        </p:nvSpPr>
        <p:spPr>
          <a:xfrm>
            <a:off x="6179488" y="2477042"/>
            <a:ext cx="5921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- LRBPO </a:t>
            </a:r>
          </a:p>
          <a:p>
            <a:r>
              <a:rPr lang="fr-BE" sz="2000" b="1" dirty="0"/>
              <a:t>- Natagora </a:t>
            </a:r>
          </a:p>
          <a:p>
            <a:r>
              <a:rPr lang="fr-BE" sz="2000" b="1" dirty="0"/>
              <a:t>- NTF (</a:t>
            </a:r>
            <a:r>
              <a:rPr lang="en-US" sz="2000" b="1" dirty="0"/>
              <a:t>Rural owners of Wallonia</a:t>
            </a:r>
            <a:r>
              <a:rPr lang="fr-BE" sz="2000" b="1" dirty="0"/>
              <a:t>) </a:t>
            </a:r>
          </a:p>
          <a:p>
            <a:pPr marL="176213" indent="-176213"/>
            <a:r>
              <a:rPr lang="fr-BE" sz="2000" b="1" dirty="0"/>
              <a:t>- Union des villes et communes de Wallonie (</a:t>
            </a:r>
            <a:r>
              <a:rPr lang="en-US" sz="2000" b="1" dirty="0"/>
              <a:t>Union of towns and municipalities of Wallonia),</a:t>
            </a:r>
            <a:endParaRPr lang="fr-BE" sz="2000" b="1" dirty="0"/>
          </a:p>
          <a:p>
            <a:pPr marL="176213" indent="-176213"/>
            <a:r>
              <a:rPr lang="fr-BE" sz="2000" b="1" dirty="0"/>
              <a:t>- </a:t>
            </a:r>
            <a:r>
              <a:rPr lang="en-US" sz="2000" b="1" dirty="0"/>
              <a:t>UNAB (National Union of Belgian Agrobiologists),</a:t>
            </a:r>
            <a:endParaRPr lang="fr-BE" sz="2000" b="1" dirty="0"/>
          </a:p>
          <a:p>
            <a:r>
              <a:rPr lang="fr-BE" sz="2000" b="1" dirty="0"/>
              <a:t>- Union wallonne des entreprises </a:t>
            </a:r>
          </a:p>
          <a:p>
            <a:r>
              <a:rPr lang="fr-BE" sz="2000" b="1" dirty="0"/>
              <a:t>- Société royale forestière de Belgique </a:t>
            </a:r>
          </a:p>
          <a:p>
            <a:r>
              <a:rPr lang="fr-BE" sz="2000" b="1" dirty="0"/>
              <a:t>- WWF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868D51-655C-36DC-3E80-6006EE970D8E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1973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0D4D-6C7E-4BFF-828A-FD28391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9367"/>
            <a:ext cx="10490827" cy="470797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3.3. 10 % SPA : </a:t>
            </a:r>
            <a:r>
              <a:rPr lang="fr-B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B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endParaRPr lang="fr-B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BDA39-6DC1-44F1-9ED2-DEC782FA547E}"/>
              </a:ext>
            </a:extLst>
          </p:cNvPr>
          <p:cNvSpPr txBox="1"/>
          <p:nvPr/>
        </p:nvSpPr>
        <p:spPr>
          <a:xfrm>
            <a:off x="101198" y="1502852"/>
            <a:ext cx="119896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4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Nature </a:t>
            </a:r>
            <a:r>
              <a:rPr lang="fr-BE" sz="2400" b="1" i="0" dirty="0" err="1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reserves</a:t>
            </a:r>
            <a:r>
              <a:rPr lang="fr-BE" sz="24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</a:t>
            </a:r>
            <a:r>
              <a:rPr lang="fr-BE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nature conservation </a:t>
            </a:r>
            <a:r>
              <a:rPr lang="fr-BE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law</a:t>
            </a:r>
            <a:endParaRPr lang="fr-BE" sz="2400" b="1" i="0" dirty="0">
              <a:solidFill>
                <a:srgbClr val="00B05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Integral</a:t>
            </a:r>
            <a:r>
              <a:rPr lang="fr-BE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BE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reserves</a:t>
            </a:r>
            <a:r>
              <a:rPr lang="fr-BE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2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</a:t>
            </a:r>
            <a:r>
              <a:rPr lang="fr-BE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Forest Code                              </a:t>
            </a:r>
            <a:r>
              <a:rPr lang="fr-BE" sz="2000" b="1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walloon</a:t>
            </a:r>
            <a:r>
              <a:rPr lang="fr-BE" sz="20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2030 </a:t>
            </a:r>
            <a:r>
              <a:rPr lang="fr-BE" sz="2000" b="1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biodiversity</a:t>
            </a:r>
            <a:r>
              <a:rPr lang="fr-BE" sz="20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strategy</a:t>
            </a:r>
            <a:r>
              <a:rPr lang="fr-BE" sz="20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target</a:t>
            </a:r>
            <a:r>
              <a:rPr lang="fr-BE" sz="2000" b="1" dirty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(5%)</a:t>
            </a:r>
            <a:endParaRPr lang="fr-BE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Rewilding</a:t>
            </a:r>
            <a:r>
              <a:rPr lang="fr-BE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areas in the 2 </a:t>
            </a:r>
            <a:r>
              <a:rPr lang="fr-BE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walloon</a:t>
            </a:r>
            <a:r>
              <a:rPr lang="fr-BE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national </a:t>
            </a:r>
            <a:r>
              <a:rPr lang="fr-BE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parks</a:t>
            </a:r>
            <a:endParaRPr lang="fr-BE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just"/>
            <a:endParaRPr lang="fr-BE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Natura 2000 : </a:t>
            </a:r>
            <a:r>
              <a:rPr lang="en-US" sz="2400" b="1" dirty="0">
                <a:latin typeface="Calibri" panose="020F0502020204030204" pitchFamily="34" charset="0"/>
              </a:rPr>
              <a:t>the various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open </a:t>
            </a:r>
            <a:r>
              <a:rPr lang="en-US" sz="24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management units </a:t>
            </a:r>
            <a:r>
              <a:rPr lang="en-US" sz="2400" b="1" dirty="0">
                <a:latin typeface="Calibri" panose="020F0502020204030204" pitchFamily="34" charset="0"/>
              </a:rPr>
              <a:t> (MU 1, 2, 3, 4, Temp 1 &amp; Temp 2) included in Natura 2000 network (except MU5) fall within the definition of "strictly protected" areas, mowing and grazing activities being essential for the restauration &amp; management of these open areas. The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forest MU 6 &amp; 7 </a:t>
            </a:r>
            <a:r>
              <a:rPr lang="en-US" sz="2400" b="1" dirty="0">
                <a:latin typeface="Calibri" panose="020F0502020204030204" pitchFamily="34" charset="0"/>
              </a:rPr>
              <a:t>can also fall under this definition, tree felling being subject to authorization in most cases and enrichment with native species being prohibited. Similarly, the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conservation/rewilding plots (3%)</a:t>
            </a:r>
            <a:r>
              <a:rPr lang="en-US" sz="2400" b="1" dirty="0">
                <a:latin typeface="Calibri" panose="020F0502020204030204" pitchFamily="34" charset="0"/>
              </a:rPr>
              <a:t> imposed by the Natura 2000 legislation in forest areas can also be included in the SPA.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4C55FDCD-587F-CA6A-6AAD-247FA117C533}"/>
              </a:ext>
            </a:extLst>
          </p:cNvPr>
          <p:cNvSpPr/>
          <p:nvPr/>
        </p:nvSpPr>
        <p:spPr>
          <a:xfrm>
            <a:off x="6593840" y="1654398"/>
            <a:ext cx="426720" cy="9110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8C3D62-DA7E-D4F9-65D8-18AC710B1825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323267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0D4D-6C7E-4BFF-828A-FD28391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1031"/>
            <a:ext cx="10490827" cy="470797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3.4. 30 PA % : </a:t>
            </a:r>
            <a:r>
              <a:rPr lang="fr-B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r-B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endParaRPr lang="fr-B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BDA39-6DC1-44F1-9ED2-DEC782FA547E}"/>
              </a:ext>
            </a:extLst>
          </p:cNvPr>
          <p:cNvSpPr txBox="1"/>
          <p:nvPr/>
        </p:nvSpPr>
        <p:spPr>
          <a:xfrm>
            <a:off x="0" y="1147751"/>
            <a:ext cx="120095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2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SPA </a:t>
            </a:r>
            <a:r>
              <a:rPr lang="fr-BE" sz="2200" b="1" i="0" dirty="0" err="1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categories</a:t>
            </a:r>
            <a:r>
              <a:rPr lang="fr-BE" sz="22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BE" sz="2200" b="1" dirty="0">
                <a:latin typeface="Calibri" panose="020F0502020204030204" pitchFamily="34" charset="0"/>
              </a:rPr>
              <a:t>&amp;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200" b="1" dirty="0">
                <a:solidFill>
                  <a:srgbClr val="00B0F0"/>
                </a:solidFill>
                <a:latin typeface="Calibri" panose="020F0502020204030204" pitchFamily="34" charset="0"/>
              </a:rPr>
              <a:t>Nature 2000 : </a:t>
            </a:r>
            <a:r>
              <a:rPr lang="en-US" sz="2200" b="1" dirty="0">
                <a:latin typeface="Calibri" panose="020F0502020204030204" pitchFamily="34" charset="0"/>
              </a:rPr>
              <a:t>In addition to the MU included in the SPA, the other MU in Natura 2000 network (5, 8, 9, 10, 11, Temp 2 (forest) &amp; Temp 3) are included in the PA (30%)</a:t>
            </a:r>
            <a:endParaRPr lang="fr-BE" sz="2200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BE" sz="2200" b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2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Hedges</a:t>
            </a:r>
            <a:r>
              <a:rPr lang="fr-BE" sz="2200" b="1" dirty="0">
                <a:solidFill>
                  <a:srgbClr val="00B0F0"/>
                </a:solidFill>
                <a:latin typeface="Calibri" panose="020F0502020204030204" pitchFamily="34" charset="0"/>
              </a:rPr>
              <a:t> : </a:t>
            </a:r>
            <a:r>
              <a:rPr lang="en-US" sz="2200" b="1" dirty="0">
                <a:latin typeface="Calibri" panose="020F0502020204030204" pitchFamily="34" charset="0"/>
              </a:rPr>
              <a:t>The CAP strategic plan indicates a significant increase in the eco-scheme "ecological mesh", which includes the planting of hedges. Based on this increase and the various incentives for planting that exist, a 20% increase in hedges can be envisaged. These are subject to various protections i.e. Territorial development Code) that also allow them to be considered as protected areas.</a:t>
            </a:r>
            <a:endParaRPr lang="fr-BE" sz="2200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BE" sz="2200" b="1" dirty="0">
                <a:solidFill>
                  <a:srgbClr val="00B0F0"/>
                </a:solidFill>
                <a:latin typeface="Calibri" panose="020F0502020204030204" pitchFamily="34" charset="0"/>
              </a:rPr>
              <a:t>OECM </a:t>
            </a:r>
            <a:r>
              <a:rPr lang="fr-BE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Even if the main objective is not the protection of biodiversity,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natural sites classified as heritage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heritage protection zones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Heritage Code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),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6m strips along 1st, 2nd and 3rd category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watercourses (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Water Code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), </a:t>
            </a:r>
            <a:r>
              <a:rPr lang="en-US" sz="2200" b="1" dirty="0">
                <a:solidFill>
                  <a:srgbClr val="00B050"/>
                </a:solidFill>
                <a:latin typeface="Calibri" panose="020F0502020204030204" pitchFamily="34" charset="0"/>
              </a:rPr>
              <a:t>green space zones and natural zones 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in the sector plan (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sector plan legislation</a:t>
            </a:r>
            <a:r>
              <a:rPr 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) can also be considered as protected areas, given the restrictions that apply in these areas.</a:t>
            </a:r>
            <a:endParaRPr lang="fr-BE" sz="22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9FB8F0-73FA-0E58-2E46-2C0CEC442329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292060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A0D4D-6C7E-4BFF-828A-FD28391C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8" y="1123495"/>
            <a:ext cx="10490827" cy="470797"/>
          </a:xfrm>
          <a:noFill/>
        </p:spPr>
        <p:txBody>
          <a:bodyPr wrap="square">
            <a:spAutoFit/>
          </a:bodyPr>
          <a:lstStyle/>
          <a:p>
            <a:pPr defTabSz="914400"/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3.5. 30-10% : </a:t>
            </a:r>
            <a:r>
              <a:rPr lang="fr-B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B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TBD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9BDA39-6DC1-44F1-9ED2-DEC782FA547E}"/>
              </a:ext>
            </a:extLst>
          </p:cNvPr>
          <p:cNvSpPr txBox="1"/>
          <p:nvPr/>
        </p:nvSpPr>
        <p:spPr>
          <a:xfrm>
            <a:off x="101198" y="1923602"/>
            <a:ext cx="11369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ertain categories will be subject to consultation with stakeholders incl.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subnatural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ancient forests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(eq.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old-growth forests?)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sites of great biological interest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(SGIB) which are not protected</a:t>
            </a:r>
            <a:endParaRPr lang="fr-BE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F9DFA1-4298-A071-2081-D7E85631AA10}"/>
              </a:ext>
            </a:extLst>
          </p:cNvPr>
          <p:cNvSpPr txBox="1"/>
          <p:nvPr/>
        </p:nvSpPr>
        <p:spPr>
          <a:xfrm>
            <a:off x="0" y="129024"/>
            <a:ext cx="10749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Target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7AB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1 : PA (30%) – SPA (10%) </a:t>
            </a:r>
          </a:p>
        </p:txBody>
      </p:sp>
    </p:spTree>
    <p:extLst>
      <p:ext uri="{BB962C8B-B14F-4D97-AF65-F5344CB8AC3E}">
        <p14:creationId xmlns:p14="http://schemas.microsoft.com/office/powerpoint/2010/main" val="27429653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3B05A800AE148B77C71D2782A98BF" ma:contentTypeVersion="18" ma:contentTypeDescription="Een nieuw document maken." ma:contentTypeScope="" ma:versionID="e8b915aaef8eee50179985b298ac1357">
  <xsd:schema xmlns:xsd="http://www.w3.org/2001/XMLSchema" xmlns:xs="http://www.w3.org/2001/XMLSchema" xmlns:p="http://schemas.microsoft.com/office/2006/metadata/properties" xmlns:ns2="d035680f-eec7-48fd-b81b-6b3cdae449b9" xmlns:ns3="d327503e-a9c7-48cf-a068-7dfb64a71950" targetNamespace="http://schemas.microsoft.com/office/2006/metadata/properties" ma:root="true" ma:fieldsID="be648581f4627340bc12b3a3e66a9dc3" ns2:_="" ns3:_="">
    <xsd:import namespace="d035680f-eec7-48fd-b81b-6b3cdae449b9"/>
    <xsd:import namespace="d327503e-a9c7-48cf-a068-7dfb64a71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5680f-eec7-48fd-b81b-6b3cdae44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7503e-a9c7-48cf-a068-7dfb64a7195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70e7b5c-c13a-4e33-b5e3-ed26455e6615}" ma:internalName="TaxCatchAll" ma:showField="CatchAllData" ma:web="d327503e-a9c7-48cf-a068-7dfb64a71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27503e-a9c7-48cf-a068-7dfb64a71950" xsi:nil="true"/>
    <lcf76f155ced4ddcb4097134ff3c332f xmlns="d035680f-eec7-48fd-b81b-6b3cdae449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ACC18-E521-455D-8E1B-895CC666F8C8}"/>
</file>

<file path=customXml/itemProps2.xml><?xml version="1.0" encoding="utf-8"?>
<ds:datastoreItem xmlns:ds="http://schemas.openxmlformats.org/officeDocument/2006/customXml" ds:itemID="{430908FB-6DD1-45C2-99D4-F00AFAFA3D62}">
  <ds:schemaRefs>
    <ds:schemaRef ds:uri="http://schemas.openxmlformats.org/package/2006/metadata/core-properties"/>
    <ds:schemaRef ds:uri="b2c65c95-c922-457f-b2ae-5844f17148d0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a9938a89-d234-4bc7-8be3-9c0f813d435d"/>
    <ds:schemaRef ds:uri="http://www.w3.org/XML/1998/namespace"/>
    <ds:schemaRef ds:uri="http://purl.org/dc/dcmitype/"/>
    <ds:schemaRef ds:uri="d327503e-a9c7-48cf-a068-7dfb64a71950"/>
    <ds:schemaRef ds:uri="d035680f-eec7-48fd-b81b-6b3cdae449b9"/>
  </ds:schemaRefs>
</ds:datastoreItem>
</file>

<file path=customXml/itemProps3.xml><?xml version="1.0" encoding="utf-8"?>
<ds:datastoreItem xmlns:ds="http://schemas.openxmlformats.org/officeDocument/2006/customXml" ds:itemID="{890D62B2-BD96-4B0E-A51B-D010A6187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3746</TotalTime>
  <Words>2781</Words>
  <Application>Microsoft Office PowerPoint</Application>
  <PresentationFormat>Widescreen</PresentationFormat>
  <Paragraphs>300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Kantoorthema</vt:lpstr>
      <vt:lpstr>Thème Office</vt:lpstr>
      <vt:lpstr>Walloon contribution to the Belgian pledge on the EU BS 2030 Target 1 (PA) state of play   </vt:lpstr>
      <vt:lpstr>  Belgium : 1 Federal State, 3 Regions  </vt:lpstr>
      <vt:lpstr>PowerPoint Presentation</vt:lpstr>
      <vt:lpstr>PowerPoint Presentation</vt:lpstr>
      <vt:lpstr>PowerPoint Presentation</vt:lpstr>
      <vt:lpstr>3.2. Stakeholders involved </vt:lpstr>
      <vt:lpstr>3.3. 10 % SPA : some data categories</vt:lpstr>
      <vt:lpstr>3.4. 30 PA % : some data categories</vt:lpstr>
      <vt:lpstr>3.5. 30-10% : still TBD</vt:lpstr>
      <vt:lpstr>3.6. Methodology : data analysis from cross mapping</vt:lpstr>
      <vt:lpstr>3.6. Methodology : data analysis from cross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Ignace Schops</dc:creator>
  <cp:lastModifiedBy>TCHATCHOU TOMY Honoré</cp:lastModifiedBy>
  <cp:revision>121</cp:revision>
  <cp:lastPrinted>2021-07-13T06:05:16Z</cp:lastPrinted>
  <dcterms:created xsi:type="dcterms:W3CDTF">2019-01-25T11:08:02Z</dcterms:created>
  <dcterms:modified xsi:type="dcterms:W3CDTF">2024-11-27T13:44:30Z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2021-06-25T10:12:58Z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9c5b8d8a-3e50-4fdc-b151-6e0154ae3b65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0x0101002273B05A800AE148B77C71D2782A98BF</vt:lpwstr>
  </property>
  <property fmtid="{D5CDD505-2E9C-101B-9397-08002B2CF9AE}" pid="10" name="MediaServiceImageTags">
    <vt:lpwstr/>
  </property>
</Properties>
</file>